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63" r:id="rId3"/>
    <p:sldId id="256" r:id="rId4"/>
    <p:sldId id="266" r:id="rId5"/>
    <p:sldId id="267" r:id="rId6"/>
    <p:sldId id="264" r:id="rId7"/>
    <p:sldId id="281" r:id="rId8"/>
    <p:sldId id="274" r:id="rId9"/>
    <p:sldId id="275" r:id="rId10"/>
    <p:sldId id="278" r:id="rId11"/>
    <p:sldId id="279" r:id="rId12"/>
    <p:sldId id="277" r:id="rId13"/>
    <p:sldId id="273" r:id="rId14"/>
    <p:sldId id="271" r:id="rId15"/>
    <p:sldId id="265" r:id="rId16"/>
    <p:sldId id="262" r:id="rId17"/>
    <p:sldId id="280" r:id="rId18"/>
    <p:sldId id="282" r:id="rId19"/>
    <p:sldId id="260" r:id="rId20"/>
    <p:sldId id="261" r:id="rId21"/>
    <p:sldId id="259"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02" autoAdjust="0"/>
  </p:normalViewPr>
  <p:slideViewPr>
    <p:cSldViewPr>
      <p:cViewPr varScale="1">
        <p:scale>
          <a:sx n="58" d="100"/>
          <a:sy n="58" d="100"/>
        </p:scale>
        <p:origin x="1890" y="72"/>
      </p:cViewPr>
      <p:guideLst>
        <p:guide orient="horz" pos="2160"/>
        <p:guide pos="2880"/>
      </p:guideLst>
    </p:cSldViewPr>
  </p:slideViewPr>
  <p:notesTextViewPr>
    <p:cViewPr>
      <p:scale>
        <a:sx n="100" d="100"/>
        <a:sy n="100" d="100"/>
      </p:scale>
      <p:origin x="0" y="-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6EE99-35B9-40E5-8942-CB7500A9C185}" type="datetimeFigureOut">
              <a:rPr lang="en-US" smtClean="0"/>
              <a:pPr/>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C649C-EDF5-4274-AEAD-AD0528C75B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a:t>
            </a:r>
            <a:r>
              <a:rPr lang="en-US" baseline="0" dirty="0"/>
              <a:t>  I’m Wilhelmina Randtke.  I’m currently Electronic Services Librarian at St. Mary’s University in San Antonio Texas.</a:t>
            </a:r>
          </a:p>
          <a:p>
            <a:endParaRPr lang="en-US" baseline="0" dirty="0"/>
          </a:p>
          <a:p>
            <a:r>
              <a:rPr lang="en-US" baseline="0" dirty="0"/>
              <a:t>Today, I’ll present on </a:t>
            </a:r>
            <a:r>
              <a:rPr lang="en-US" baseline="0" dirty="0" err="1"/>
              <a:t>Webscraping</a:t>
            </a:r>
            <a:r>
              <a:rPr lang="en-US" baseline="0" dirty="0"/>
              <a:t> on a Shoestring with No I.T. Support.</a:t>
            </a:r>
          </a:p>
          <a:p>
            <a:r>
              <a:rPr lang="en-US" baseline="0" dirty="0"/>
              <a:t>The focus of the this presentation is government documents, and simple web scraping tools, which someone could use without needing to have much technological skill.  If you are a government documents enthusiast, or are in a library which has no I.T. support, then I hope to give you some simple tools you can take home to do </a:t>
            </a:r>
            <a:r>
              <a:rPr lang="en-US" baseline="0" dirty="0" err="1"/>
              <a:t>webscraping</a:t>
            </a:r>
            <a:r>
              <a:rPr lang="en-US" baseline="0" dirty="0"/>
              <a:t> projects.</a:t>
            </a:r>
            <a:endParaRPr lang="en-US" dirty="0"/>
          </a:p>
        </p:txBody>
      </p:sp>
      <p:sp>
        <p:nvSpPr>
          <p:cNvPr id="4" name="Slide Number Placeholder 3"/>
          <p:cNvSpPr>
            <a:spLocks noGrp="1"/>
          </p:cNvSpPr>
          <p:nvPr>
            <p:ph type="sldNum" sz="quarter" idx="10"/>
          </p:nvPr>
        </p:nvSpPr>
        <p:spPr/>
        <p:txBody>
          <a:bodyPr/>
          <a:lstStyle/>
          <a:p>
            <a:fld id="{46A66544-8A9D-4161-A319-CF013EFC801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research world we like to be experts in.  We do instructional sessions</a:t>
            </a:r>
            <a:r>
              <a:rPr lang="en-US" baseline="0" dirty="0"/>
              <a:t> on these.  We try to put adds on our website, to move them up front – like the reference shelf.</a:t>
            </a:r>
          </a:p>
          <a:p>
            <a:endParaRPr lang="en-US" baseline="0" dirty="0"/>
          </a:p>
          <a:p>
            <a:r>
              <a:rPr lang="en-US" dirty="0"/>
              <a:t>This is the modern research world</a:t>
            </a:r>
            <a:r>
              <a:rPr lang="en-US" baseline="0" dirty="0"/>
              <a:t> - l</a:t>
            </a:r>
            <a:r>
              <a:rPr lang="en-US" dirty="0"/>
              <a:t>ots of databases.</a:t>
            </a:r>
            <a:r>
              <a:rPr lang="en-US" baseline="0" dirty="0"/>
              <a:t>  Or is it?  </a:t>
            </a:r>
          </a:p>
          <a:p>
            <a:endParaRPr lang="en-US" baseline="0" dirty="0"/>
          </a:p>
          <a:p>
            <a:r>
              <a:rPr lang="en-US" baseline="0" dirty="0"/>
              <a:t>Where do people really start?</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They start at the search engine</a:t>
            </a:r>
          </a:p>
        </p:txBody>
      </p:sp>
      <p:sp>
        <p:nvSpPr>
          <p:cNvPr id="4" name="Slide Number Placeholder 3"/>
          <p:cNvSpPr>
            <a:spLocks noGrp="1"/>
          </p:cNvSpPr>
          <p:nvPr>
            <p:ph type="sldNum" sz="quarter" idx="10"/>
          </p:nvPr>
        </p:nvSpPr>
        <p:spPr/>
        <p:txBody>
          <a:bodyPr/>
          <a:lstStyle/>
          <a:p>
            <a:fld id="{54AC649C-EDF5-4274-AEAD-AD0528C75B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Similar to adjacent books, grouped intentionally by call number, we have adjacent search results.  The grouping and ranking is very intentional.  And librarians have nothing to do with their placement.</a:t>
            </a:r>
          </a:p>
          <a:p>
            <a:r>
              <a:rPr lang="en-US" baseline="0" dirty="0"/>
              <a:t>But does it have to be this way?</a:t>
            </a:r>
          </a:p>
          <a:p>
            <a:r>
              <a:rPr lang="en-US" baseline="0" dirty="0"/>
              <a:t>Business certainly tries to understand and game this system.  There is a lot of guidance for businesses on how to game search results.</a:t>
            </a:r>
          </a:p>
          <a:p>
            <a:r>
              <a:rPr lang="en-US" baseline="0" dirty="0"/>
              <a:t>Meanwhile, in library land, the only place I’ve seen this focus is when we implement discovery tools.  Then we suddenly care.  But maybe that’s because we just spent a lot of money on a discovery tool, and we just spent a lot of money on those databases.</a:t>
            </a:r>
          </a:p>
        </p:txBody>
      </p:sp>
      <p:sp>
        <p:nvSpPr>
          <p:cNvPr id="4" name="Slide Number Placeholder 3"/>
          <p:cNvSpPr>
            <a:spLocks noGrp="1"/>
          </p:cNvSpPr>
          <p:nvPr>
            <p:ph type="sldNum" sz="quarter" idx="10"/>
          </p:nvPr>
        </p:nvSpPr>
        <p:spPr/>
        <p:txBody>
          <a:bodyPr/>
          <a:lstStyle/>
          <a:p>
            <a:fld id="{54AC649C-EDF5-4274-AEAD-AD0528C75BA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go back to the old</a:t>
            </a:r>
            <a:r>
              <a:rPr lang="en-US" baseline="0" dirty="0"/>
              <a:t> world:</a:t>
            </a:r>
          </a:p>
          <a:p>
            <a:r>
              <a:rPr lang="en-US" dirty="0"/>
              <a:t>Can</a:t>
            </a:r>
            <a:r>
              <a:rPr lang="en-US" baseline="0" dirty="0"/>
              <a:t> you spot the Author? Publisher? Librarian?</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in the modern research world:  </a:t>
            </a:r>
          </a:p>
          <a:p>
            <a:r>
              <a:rPr lang="en-US" dirty="0"/>
              <a:t>Can you spot</a:t>
            </a:r>
            <a:r>
              <a:rPr lang="en-US" baseline="0" dirty="0"/>
              <a:t> the Author? Publisher? Librarian?</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in maybe the modern research world:  </a:t>
            </a:r>
          </a:p>
          <a:p>
            <a:r>
              <a:rPr lang="en-US" dirty="0"/>
              <a:t>Can you spot</a:t>
            </a:r>
            <a:r>
              <a:rPr lang="en-US" baseline="0" dirty="0"/>
              <a:t> the Author? Publisher? Librarian?</a:t>
            </a:r>
            <a:endParaRPr lang="en-US" dirty="0"/>
          </a:p>
          <a:p>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two</a:t>
            </a:r>
            <a:r>
              <a:rPr lang="en-US" baseline="0" dirty="0"/>
              <a:t> angles to go at with search engine optimization.  There first is to look at each tool the library uses, and find ways optimize it.</a:t>
            </a:r>
          </a:p>
          <a:p>
            <a:endParaRPr lang="en-US" baseline="0" dirty="0"/>
          </a:p>
          <a:p>
            <a:r>
              <a:rPr lang="en-US" baseline="0" dirty="0"/>
              <a:t>This will move library </a:t>
            </a:r>
            <a:r>
              <a:rPr lang="en-US" baseline="0" dirty="0" err="1"/>
              <a:t>webpages</a:t>
            </a:r>
            <a:r>
              <a:rPr lang="en-US" baseline="0" dirty="0"/>
              <a:t> up in search results.</a:t>
            </a:r>
          </a:p>
          <a:p>
            <a:endParaRPr lang="en-US" baseline="0" dirty="0"/>
          </a:p>
          <a:p>
            <a:r>
              <a:rPr lang="en-US" baseline="0" dirty="0"/>
              <a:t>But, historically, the research environment lived in the library because it was made of paper.  It had to live somewhere.</a:t>
            </a:r>
          </a:p>
          <a:p>
            <a:r>
              <a:rPr lang="en-US" baseline="0" dirty="0"/>
              <a:t>Historically, the library content was only in support of the research environment.  The library isn’t a printing press; it’s a conduit.</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Where are we a conduit?  Discovery tools is an</a:t>
            </a:r>
            <a:r>
              <a:rPr lang="en-US" baseline="0" dirty="0"/>
              <a:t> area where libraries are getting involved in trying to structure the search quality.  Not like comparing database results, teaching Boolean, whatever.  Here we try to move relevant things to the top.</a:t>
            </a:r>
            <a:endParaRPr lang="en-US" dirty="0"/>
          </a:p>
          <a:p>
            <a:endParaRPr lang="en-US" dirty="0"/>
          </a:p>
          <a:p>
            <a:r>
              <a:rPr lang="en-US" dirty="0"/>
              <a:t>This is the discovery tool for</a:t>
            </a:r>
            <a:r>
              <a:rPr lang="en-US" baseline="0" dirty="0"/>
              <a:t> FSU Libraries, and this is Google Scholar.  </a:t>
            </a:r>
          </a:p>
          <a:p>
            <a:endParaRPr lang="en-US" baseline="0" dirty="0"/>
          </a:p>
          <a:p>
            <a:r>
              <a:rPr lang="en-US" baseline="0" dirty="0"/>
              <a:t>If Google Scholar is more relevant, maybe that’s something to fix.</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library</a:t>
            </a:r>
            <a:r>
              <a:rPr lang="en-US" baseline="0" dirty="0"/>
              <a:t> community also has some search systems.  This is </a:t>
            </a:r>
            <a:r>
              <a:rPr lang="en-US" baseline="0" dirty="0" err="1"/>
              <a:t>Europeana</a:t>
            </a:r>
            <a:r>
              <a:rPr lang="en-US" baseline="0" dirty="0"/>
              <a:t>, which searches across digital collections of libraries in Europe.  Good results here are key to people using this, instead of using Bing, Google, whatever else.</a:t>
            </a:r>
          </a:p>
          <a:p>
            <a:endParaRPr lang="en-US" baseline="0" dirty="0"/>
          </a:p>
          <a:p>
            <a:r>
              <a:rPr lang="en-US" baseline="0" dirty="0"/>
              <a:t>It’s a search built and controlled by the library community.</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librarian has never been a publisher, or source of information.</a:t>
            </a:r>
            <a:r>
              <a:rPr lang="en-US" baseline="0" dirty="0"/>
              <a:t>  Instead, the librarian is a conduit.  Taking some information and passing it to where people are.</a:t>
            </a:r>
          </a:p>
          <a:p>
            <a:endParaRPr lang="en-US" baseline="0" dirty="0"/>
          </a:p>
          <a:p>
            <a:r>
              <a:rPr lang="en-US" baseline="0" dirty="0"/>
              <a:t>So, a bigger way to retake the role of architect is to focus on how to act as a conduit in this environment, where the mechanics of search are outside the library’s direct control.  </a:t>
            </a:r>
          </a:p>
          <a:p>
            <a:endParaRPr lang="en-US" baseline="0" dirty="0"/>
          </a:p>
          <a:p>
            <a:r>
              <a:rPr lang="en-US" baseline="0" dirty="0"/>
              <a:t>Does the search engine look at location, and change search results based on that?  Why is one result better than the other?</a:t>
            </a:r>
          </a:p>
          <a:p>
            <a:endParaRPr lang="en-US" baseline="0" dirty="0"/>
          </a:p>
          <a:p>
            <a:r>
              <a:rPr lang="en-US" baseline="0" dirty="0"/>
              <a:t>This will help teach research skills.</a:t>
            </a:r>
            <a:endParaRPr lang="en-US" dirty="0"/>
          </a:p>
          <a:p>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 Wilhelmina</a:t>
            </a:r>
            <a:r>
              <a:rPr lang="en-US" baseline="0" dirty="0"/>
              <a:t> Randtke.  I’m an Electronic Services Librarian at St. Mary’s University in San Antonio Texas.</a:t>
            </a:r>
          </a:p>
          <a:p>
            <a:r>
              <a:rPr lang="en-US" baseline="0" dirty="0"/>
              <a:t>Today I’m talking about search engine optimization.</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when it comes to being</a:t>
            </a:r>
            <a:r>
              <a:rPr lang="en-US" baseline="0" dirty="0"/>
              <a:t> an architect and building the information environment, you have to look and say:  What do we have that people want?  Librarians are not motivated to sell.  People know that money plays into search results.  Search placement is advertising.  </a:t>
            </a:r>
          </a:p>
          <a:p>
            <a:endParaRPr lang="en-US" baseline="0" dirty="0"/>
          </a:p>
          <a:p>
            <a:r>
              <a:rPr lang="en-US" baseline="0" dirty="0"/>
              <a:t>There is a desire to be able to get away from that, and that’s an entry point for librarians into general search systems.</a:t>
            </a:r>
          </a:p>
        </p:txBody>
      </p:sp>
      <p:sp>
        <p:nvSpPr>
          <p:cNvPr id="4" name="Slide Number Placeholder 3"/>
          <p:cNvSpPr>
            <a:spLocks noGrp="1"/>
          </p:cNvSpPr>
          <p:nvPr>
            <p:ph type="sldNum" sz="quarter" idx="10"/>
          </p:nvPr>
        </p:nvSpPr>
        <p:spPr/>
        <p:txBody>
          <a:bodyPr/>
          <a:lstStyle/>
          <a:p>
            <a:fld id="{54AC649C-EDF5-4274-AEAD-AD0528C75BA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a:t>
            </a:r>
            <a:r>
              <a:rPr lang="en-US" baseline="0" dirty="0"/>
              <a:t>  I’m Wilhelmina Randtke.  I’m currently Electronic Services Librarian at St. Mary’s University in San Antonio Texas.</a:t>
            </a:r>
          </a:p>
          <a:p>
            <a:endParaRPr lang="en-US" baseline="0" dirty="0"/>
          </a:p>
          <a:p>
            <a:r>
              <a:rPr lang="en-US" baseline="0" dirty="0"/>
              <a:t>Today, I’ll present on </a:t>
            </a:r>
            <a:r>
              <a:rPr lang="en-US" baseline="0" dirty="0" err="1"/>
              <a:t>Webscraping</a:t>
            </a:r>
            <a:r>
              <a:rPr lang="en-US" baseline="0" dirty="0"/>
              <a:t> on a Shoestring with No I.T. Support.</a:t>
            </a:r>
          </a:p>
          <a:p>
            <a:r>
              <a:rPr lang="en-US" baseline="0" dirty="0"/>
              <a:t>The focus of the this presentation is government documents, and simple web scraping tools, which someone could use without needing to have much technological skill.  If you are a government documents enthusiast, or are in a library which has no I.T. support, then I hope to give you some simple tools you can take home to do </a:t>
            </a:r>
            <a:r>
              <a:rPr lang="en-US" baseline="0" dirty="0" err="1"/>
              <a:t>webscraping</a:t>
            </a:r>
            <a:r>
              <a:rPr lang="en-US" baseline="0" dirty="0"/>
              <a:t> projects.</a:t>
            </a:r>
            <a:endParaRPr lang="en-US" dirty="0"/>
          </a:p>
        </p:txBody>
      </p:sp>
      <p:sp>
        <p:nvSpPr>
          <p:cNvPr id="4" name="Slide Number Placeholder 3"/>
          <p:cNvSpPr>
            <a:spLocks noGrp="1"/>
          </p:cNvSpPr>
          <p:nvPr>
            <p:ph type="sldNum" sz="quarter" idx="10"/>
          </p:nvPr>
        </p:nvSpPr>
        <p:spPr/>
        <p:txBody>
          <a:bodyPr/>
          <a:lstStyle/>
          <a:p>
            <a:fld id="{46A66544-8A9D-4161-A319-CF013EFC8017}" type="slidenum">
              <a:rPr lang="en-US" smtClean="0"/>
              <a:pPr/>
              <a:t>22</a:t>
            </a:fld>
            <a:endParaRPr lang="en-US"/>
          </a:p>
        </p:txBody>
      </p:sp>
    </p:spTree>
    <p:extLst>
      <p:ext uri="{BB962C8B-B14F-4D97-AF65-F5344CB8AC3E}">
        <p14:creationId xmlns:p14="http://schemas.microsoft.com/office/powerpoint/2010/main" val="20013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transition</a:t>
            </a:r>
            <a:r>
              <a:rPr lang="en-US" baseline="0" dirty="0"/>
              <a:t> which everyone’s been dealing with for the recent decades.  Material going digital.</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the shift of the last decades led to the information leaving the physical space, and moving to the digital space.  </a:t>
            </a:r>
          </a:p>
          <a:p>
            <a:r>
              <a:rPr lang="en-US" baseline="0" dirty="0"/>
              <a:t>The results of </a:t>
            </a:r>
            <a:r>
              <a:rPr lang="en-US" baseline="0"/>
              <a:t>this shift:  We </a:t>
            </a:r>
            <a:r>
              <a:rPr lang="en-US" baseline="0" dirty="0"/>
              <a:t>have an empty building, and a full internet.</a:t>
            </a:r>
          </a:p>
          <a:p>
            <a:endParaRPr lang="en-US" baseline="0" dirty="0"/>
          </a:p>
          <a:p>
            <a:r>
              <a:rPr lang="en-US" baseline="0" dirty="0"/>
              <a:t>How have we responded?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compare</a:t>
            </a:r>
            <a:r>
              <a:rPr lang="en-US" baseline="0" dirty="0"/>
              <a:t> our professional focus on the void left by paper with our professional focus on the new starting place for research.</a:t>
            </a:r>
            <a:endParaRPr lang="en-US" dirty="0"/>
          </a:p>
          <a:p>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a profession, we focus on the void.</a:t>
            </a:r>
          </a:p>
          <a:p>
            <a:r>
              <a:rPr lang="en-US" dirty="0"/>
              <a:t>The</a:t>
            </a:r>
            <a:r>
              <a:rPr lang="en-US" baseline="0" dirty="0"/>
              <a:t> buzz about learning commons, information commons, goes all through the profession.  You get shots of library redesign, and architectural wonders.</a:t>
            </a:r>
          </a:p>
          <a:p>
            <a:endParaRPr lang="en-US" baseline="0" dirty="0"/>
          </a:p>
          <a:p>
            <a:r>
              <a:rPr lang="en-US" baseline="0" dirty="0"/>
              <a:t>We spend money on the databases, but in terms of structuring an experience for patrons – this is where the money goes.</a:t>
            </a:r>
          </a:p>
        </p:txBody>
      </p:sp>
      <p:sp>
        <p:nvSpPr>
          <p:cNvPr id="4" name="Slide Number Placeholder 3"/>
          <p:cNvSpPr>
            <a:spLocks noGrp="1"/>
          </p:cNvSpPr>
          <p:nvPr>
            <p:ph type="sldNum" sz="quarter" idx="10"/>
          </p:nvPr>
        </p:nvSpPr>
        <p:spPr/>
        <p:txBody>
          <a:bodyPr/>
          <a:lstStyle/>
          <a:p>
            <a:fld id="{54AC649C-EDF5-4274-AEAD-AD0528C75B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Two things are going on here:</a:t>
            </a:r>
          </a:p>
          <a:p>
            <a:r>
              <a:rPr lang="en-US" dirty="0"/>
              <a:t>One, the computers are in the library, and</a:t>
            </a:r>
            <a:r>
              <a:rPr lang="en-US" baseline="0" dirty="0"/>
              <a:t> people come in to use them.</a:t>
            </a:r>
          </a:p>
          <a:p>
            <a:r>
              <a:rPr lang="en-US" baseline="0" dirty="0"/>
              <a:t>Two, the people use the computer to follow the information and go online.  They use the computer to leave the library.</a:t>
            </a:r>
          </a:p>
          <a:p>
            <a:endParaRPr lang="en-US" baseline="0" dirty="0"/>
          </a:p>
          <a:p>
            <a:r>
              <a:rPr lang="en-US" baseline="0" dirty="0"/>
              <a:t>So, the bulk of resources here go to buy the computers, provide staff to fix the computers, but not to building the place people go.</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we don’t even</a:t>
            </a:r>
            <a:r>
              <a:rPr lang="en-US" baseline="0" dirty="0"/>
              <a:t> reach this person.</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Today,</a:t>
            </a:r>
            <a:r>
              <a:rPr lang="en-US" baseline="0" dirty="0"/>
              <a:t> I am not going to talk about how to do search engine optimization.  Instead, I want to argue that it should be a focal point for our profession.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want to shift the focus away from this void, and toward where the information went.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I want to focus on a role which we are loosing as a profession, and that is as an architect.  Structuring the research process, not by teaching, not by doing short instructional sessions, but instead by making the world people find.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isn’t practical. It’s an attempt to shift the mindset.</a:t>
            </a:r>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what I mean.</a:t>
            </a:r>
            <a:r>
              <a:rPr lang="en-US" baseline="0" dirty="0"/>
              <a:t>  It’s the research environment of 30 years ago.  The reference shelf is in the front.  The most important books are there.  And, no one has to tell me, those are most important for me to know.  They are front and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I find a book about what I want, I can look next to it,</a:t>
            </a:r>
            <a:r>
              <a:rPr lang="en-US" baseline="0" dirty="0"/>
              <a:t> and I find a similar book.  Every time I look at a shelf, it’s like that – the similar things are together.</a:t>
            </a:r>
            <a:endParaRPr lang="en-US" dirty="0"/>
          </a:p>
          <a:p>
            <a:endParaRPr lang="en-US" dirty="0"/>
          </a:p>
        </p:txBody>
      </p:sp>
      <p:sp>
        <p:nvSpPr>
          <p:cNvPr id="4" name="Slide Number Placeholder 3"/>
          <p:cNvSpPr>
            <a:spLocks noGrp="1"/>
          </p:cNvSpPr>
          <p:nvPr>
            <p:ph type="sldNum" sz="quarter" idx="10"/>
          </p:nvPr>
        </p:nvSpPr>
        <p:spPr/>
        <p:txBody>
          <a:bodyPr/>
          <a:lstStyle/>
          <a:p>
            <a:fld id="{54AC649C-EDF5-4274-AEAD-AD0528C75B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8EC47E-C21A-4E2A-A35F-8109B283B46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EC47E-C21A-4E2A-A35F-8109B283B46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EC47E-C21A-4E2A-A35F-8109B283B46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EC47E-C21A-4E2A-A35F-8109B283B46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8EC47E-C21A-4E2A-A35F-8109B283B46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8EC47E-C21A-4E2A-A35F-8109B283B462}"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8EC47E-C21A-4E2A-A35F-8109B283B462}"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8EC47E-C21A-4E2A-A35F-8109B283B462}"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EC47E-C21A-4E2A-A35F-8109B283B462}"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8EC47E-C21A-4E2A-A35F-8109B283B462}"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8EC47E-C21A-4E2A-A35F-8109B283B462}"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03318-4A34-40FB-B616-B8DB54C4D2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EC47E-C21A-4E2A-A35F-8109B283B462}"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03318-4A34-40FB-B616-B8DB54C4D2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a:bodyPr>
          <a:lstStyle/>
          <a:p>
            <a:r>
              <a:rPr lang="en-US" dirty="0"/>
              <a:t>Search Engine Optimization: Putting the Library Where the Users Are</a:t>
            </a:r>
          </a:p>
        </p:txBody>
      </p:sp>
      <p:sp>
        <p:nvSpPr>
          <p:cNvPr id="3" name="Subtitle 2"/>
          <p:cNvSpPr>
            <a:spLocks noGrp="1"/>
          </p:cNvSpPr>
          <p:nvPr>
            <p:ph type="subTitle" idx="1"/>
          </p:nvPr>
        </p:nvSpPr>
        <p:spPr>
          <a:xfrm>
            <a:off x="0" y="3886200"/>
            <a:ext cx="9144000" cy="2819400"/>
          </a:xfrm>
        </p:spPr>
        <p:txBody>
          <a:bodyPr>
            <a:normAutofit fontScale="85000" lnSpcReduction="10000"/>
          </a:bodyPr>
          <a:lstStyle/>
          <a:p>
            <a:r>
              <a:rPr lang="en-US" dirty="0"/>
              <a:t>Wilhelmina Randtke</a:t>
            </a:r>
          </a:p>
          <a:p>
            <a:r>
              <a:rPr lang="en-US" dirty="0"/>
              <a:t>June 23, 2012</a:t>
            </a:r>
          </a:p>
          <a:p>
            <a:r>
              <a:rPr lang="en-US" dirty="0"/>
              <a:t>ALA Annual Meeting</a:t>
            </a:r>
          </a:p>
          <a:p>
            <a:r>
              <a:rPr lang="en-US" dirty="0"/>
              <a:t>Anaheim, California</a:t>
            </a:r>
          </a:p>
          <a:p>
            <a:endParaRPr lang="en-US" dirty="0"/>
          </a:p>
          <a:p>
            <a:r>
              <a:rPr lang="en-US" sz="2800" dirty="0"/>
              <a:t>Materials online at www.randtke.com/presentations/ALA2012.html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l"/>
            <a:r>
              <a:rPr lang="en-US" dirty="0"/>
              <a:t>Research ecosystem of the present…</a:t>
            </a:r>
          </a:p>
        </p:txBody>
      </p:sp>
      <p:sp>
        <p:nvSpPr>
          <p:cNvPr id="3" name="Content Placeholder 2"/>
          <p:cNvSpPr>
            <a:spLocks noGrp="1"/>
          </p:cNvSpPr>
          <p:nvPr>
            <p:ph idx="1"/>
          </p:nvPr>
        </p:nvSpPr>
        <p:spPr/>
        <p:txBody>
          <a:bodyPr/>
          <a:lstStyle/>
          <a:p>
            <a:r>
              <a:rPr lang="en-US" dirty="0"/>
              <a:t>Some databases</a:t>
            </a:r>
          </a:p>
        </p:txBody>
      </p:sp>
      <p:sp>
        <p:nvSpPr>
          <p:cNvPr id="5" name="Title 1"/>
          <p:cNvSpPr txBox="1">
            <a:spLocks/>
          </p:cNvSpPr>
          <p:nvPr/>
        </p:nvSpPr>
        <p:spPr>
          <a:xfrm>
            <a:off x="0" y="601980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Is this really where people start</a:t>
            </a:r>
            <a:r>
              <a:rPr kumimoji="0" lang="en-US" sz="4400" b="0" i="0" u="none" strike="noStrike" kern="1200" cap="none" spc="0" normalizeH="0" baseline="0" noProof="0" dirty="0">
                <a:ln>
                  <a:noFill/>
                </a:ln>
                <a:solidFill>
                  <a:schemeClr val="tx1"/>
                </a:solidFill>
                <a:effectLst/>
                <a:uLnTx/>
                <a:uFillTx/>
                <a:latin typeface="+mj-lt"/>
                <a:ea typeface="+mj-ea"/>
                <a:cs typeface="+mj-cs"/>
              </a:rPr>
              <a:t>?</a:t>
            </a:r>
          </a:p>
        </p:txBody>
      </p:sp>
      <p:pic>
        <p:nvPicPr>
          <p:cNvPr id="19459" name="Picture 3"/>
          <p:cNvPicPr>
            <a:picLocks noChangeAspect="1" noChangeArrowheads="1"/>
          </p:cNvPicPr>
          <p:nvPr/>
        </p:nvPicPr>
        <p:blipFill>
          <a:blip r:embed="rId3" cstate="print"/>
          <a:srcRect/>
          <a:stretch>
            <a:fillRect/>
          </a:stretch>
        </p:blipFill>
        <p:spPr bwMode="auto">
          <a:xfrm>
            <a:off x="-228600" y="3581400"/>
            <a:ext cx="4800600" cy="2439649"/>
          </a:xfrm>
          <a:prstGeom prst="rect">
            <a:avLst/>
          </a:prstGeom>
          <a:noFill/>
          <a:ln w="9525">
            <a:noFill/>
            <a:miter lim="800000"/>
            <a:headEnd/>
            <a:tailEnd/>
          </a:ln>
        </p:spPr>
      </p:pic>
      <p:pic>
        <p:nvPicPr>
          <p:cNvPr id="10" name="Picture 2" descr="https://sctc.ims.mnscu.edu/shared/LibraryResearchOrientation/images/Online_Database_Menu_from_Ebsco_.jpg"/>
          <p:cNvPicPr>
            <a:picLocks noChangeAspect="1" noChangeArrowheads="1"/>
          </p:cNvPicPr>
          <p:nvPr/>
        </p:nvPicPr>
        <p:blipFill>
          <a:blip r:embed="rId4" cstate="print"/>
          <a:srcRect/>
          <a:stretch>
            <a:fillRect/>
          </a:stretch>
        </p:blipFill>
        <p:spPr bwMode="auto">
          <a:xfrm>
            <a:off x="0" y="914400"/>
            <a:ext cx="4457700" cy="2790825"/>
          </a:xfrm>
          <a:prstGeom prst="rect">
            <a:avLst/>
          </a:prstGeom>
          <a:noFill/>
        </p:spPr>
      </p:pic>
      <p:pic>
        <p:nvPicPr>
          <p:cNvPr id="19463" name="Picture 7" descr="http://www.nova.edu/library/dils/lessons/thomson/images/thomson_opening.gif"/>
          <p:cNvPicPr>
            <a:picLocks noChangeAspect="1" noChangeArrowheads="1"/>
          </p:cNvPicPr>
          <p:nvPr/>
        </p:nvPicPr>
        <p:blipFill>
          <a:blip r:embed="rId5" cstate="print"/>
          <a:srcRect/>
          <a:stretch>
            <a:fillRect/>
          </a:stretch>
        </p:blipFill>
        <p:spPr bwMode="auto">
          <a:xfrm>
            <a:off x="4400550" y="3152775"/>
            <a:ext cx="4972050" cy="3095625"/>
          </a:xfrm>
          <a:prstGeom prst="rect">
            <a:avLst/>
          </a:prstGeom>
          <a:noFill/>
        </p:spPr>
      </p:pic>
      <p:pic>
        <p:nvPicPr>
          <p:cNvPr id="12" name="Picture 5" descr="http://www.nova.edu/library/dils/lessons/digitaldissertations/images/digitaldisssearchscreen.gif"/>
          <p:cNvPicPr>
            <a:picLocks noChangeAspect="1" noChangeArrowheads="1"/>
          </p:cNvPicPr>
          <p:nvPr/>
        </p:nvPicPr>
        <p:blipFill>
          <a:blip r:embed="rId6" cstate="print"/>
          <a:srcRect/>
          <a:stretch>
            <a:fillRect/>
          </a:stretch>
        </p:blipFill>
        <p:spPr bwMode="auto">
          <a:xfrm>
            <a:off x="4419600" y="838200"/>
            <a:ext cx="4572000" cy="28595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google</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0" y="762000"/>
            <a:ext cx="9144001" cy="5146594"/>
          </a:xfrm>
          <a:prstGeom prst="rect">
            <a:avLst/>
          </a:prstGeom>
          <a:noFill/>
          <a:ln w="9525">
            <a:noFill/>
            <a:round/>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4908067" y="0"/>
            <a:ext cx="4235932" cy="373380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724400" y="3086158"/>
            <a:ext cx="4419600" cy="3771842"/>
          </a:xfrm>
          <a:prstGeom prst="rect">
            <a:avLst/>
          </a:prstGeom>
          <a:noFill/>
          <a:ln w="9525">
            <a:noFill/>
            <a:miter lim="800000"/>
            <a:headEnd/>
            <a:tailEnd/>
          </a:ln>
        </p:spPr>
      </p:pic>
      <p:pic>
        <p:nvPicPr>
          <p:cNvPr id="15367" name="Picture 7" descr="http://capl.washjeff.edu/16/m/125.jpg"/>
          <p:cNvPicPr>
            <a:picLocks noChangeAspect="1" noChangeArrowheads="1"/>
          </p:cNvPicPr>
          <p:nvPr/>
        </p:nvPicPr>
        <p:blipFill>
          <a:blip r:embed="rId5" cstate="print"/>
          <a:srcRect/>
          <a:stretch>
            <a:fillRect/>
          </a:stretch>
        </p:blipFill>
        <p:spPr bwMode="auto">
          <a:xfrm>
            <a:off x="0" y="0"/>
            <a:ext cx="4648200" cy="3486150"/>
          </a:xfrm>
          <a:prstGeom prst="rect">
            <a:avLst/>
          </a:prstGeom>
          <a:noFill/>
        </p:spPr>
      </p:pic>
      <p:pic>
        <p:nvPicPr>
          <p:cNvPr id="9" name="Picture 5" descr="http://farm5.static.flickr.com/4016/4468075570_fe2219889c.jpg"/>
          <p:cNvPicPr>
            <a:picLocks noChangeAspect="1" noChangeArrowheads="1"/>
          </p:cNvPicPr>
          <p:nvPr/>
        </p:nvPicPr>
        <p:blipFill>
          <a:blip r:embed="rId6" cstate="print"/>
          <a:srcRect/>
          <a:stretch>
            <a:fillRect/>
          </a:stretch>
        </p:blipFill>
        <p:spPr bwMode="auto">
          <a:xfrm>
            <a:off x="0" y="2743200"/>
            <a:ext cx="2740457" cy="4114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algn="l"/>
            <a:r>
              <a:rPr lang="en-US" sz="3200" dirty="0"/>
              <a:t>Can you spot authors? Publishers? Librarians?</a:t>
            </a:r>
          </a:p>
        </p:txBody>
      </p:sp>
      <p:sp>
        <p:nvSpPr>
          <p:cNvPr id="3" name="Content Placeholder 2"/>
          <p:cNvSpPr>
            <a:spLocks noGrp="1"/>
          </p:cNvSpPr>
          <p:nvPr>
            <p:ph idx="1"/>
          </p:nvPr>
        </p:nvSpPr>
        <p:spPr/>
        <p:txBody>
          <a:bodyPr/>
          <a:lstStyle/>
          <a:p>
            <a:r>
              <a:rPr lang="en-US" dirty="0"/>
              <a:t>Old library </a:t>
            </a:r>
            <a:r>
              <a:rPr lang="en-US" dirty="0" err="1"/>
              <a:t>pic</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914400"/>
            <a:ext cx="9372600" cy="5943600"/>
          </a:xfrm>
          <a:prstGeom prst="rect">
            <a:avLst/>
          </a:prstGeom>
          <a:noFill/>
          <a:ln w="9525">
            <a:noFill/>
            <a:round/>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dirty="0"/>
              <a:t>Can you spot the authors? Publishers? Librarians?</a:t>
            </a:r>
          </a:p>
        </p:txBody>
      </p:sp>
      <p:sp>
        <p:nvSpPr>
          <p:cNvPr id="3" name="Content Placeholder 2"/>
          <p:cNvSpPr>
            <a:spLocks noGrp="1"/>
          </p:cNvSpPr>
          <p:nvPr>
            <p:ph idx="1"/>
          </p:nvPr>
        </p:nvSpPr>
        <p:spPr/>
        <p:txBody>
          <a:bodyPr/>
          <a:lstStyle/>
          <a:p>
            <a:r>
              <a:rPr lang="en-US" dirty="0"/>
              <a:t>Some databases</a:t>
            </a:r>
          </a:p>
        </p:txBody>
      </p:sp>
      <p:pic>
        <p:nvPicPr>
          <p:cNvPr id="4" name="Picture 3"/>
          <p:cNvPicPr>
            <a:picLocks noChangeAspect="1" noChangeArrowheads="1"/>
          </p:cNvPicPr>
          <p:nvPr/>
        </p:nvPicPr>
        <p:blipFill>
          <a:blip r:embed="rId3" cstate="print"/>
          <a:srcRect/>
          <a:stretch>
            <a:fillRect/>
          </a:stretch>
        </p:blipFill>
        <p:spPr bwMode="auto">
          <a:xfrm>
            <a:off x="-228600" y="3581400"/>
            <a:ext cx="4800600" cy="2439649"/>
          </a:xfrm>
          <a:prstGeom prst="rect">
            <a:avLst/>
          </a:prstGeom>
          <a:noFill/>
          <a:ln w="9525">
            <a:noFill/>
            <a:miter lim="800000"/>
            <a:headEnd/>
            <a:tailEnd/>
          </a:ln>
        </p:spPr>
      </p:pic>
      <p:pic>
        <p:nvPicPr>
          <p:cNvPr id="5" name="Picture 2" descr="https://sctc.ims.mnscu.edu/shared/LibraryResearchOrientation/images/Online_Database_Menu_from_Ebsco_.jpg"/>
          <p:cNvPicPr>
            <a:picLocks noChangeAspect="1" noChangeArrowheads="1"/>
          </p:cNvPicPr>
          <p:nvPr/>
        </p:nvPicPr>
        <p:blipFill>
          <a:blip r:embed="rId4" cstate="print"/>
          <a:srcRect/>
          <a:stretch>
            <a:fillRect/>
          </a:stretch>
        </p:blipFill>
        <p:spPr bwMode="auto">
          <a:xfrm>
            <a:off x="0" y="914400"/>
            <a:ext cx="4457700" cy="2790825"/>
          </a:xfrm>
          <a:prstGeom prst="rect">
            <a:avLst/>
          </a:prstGeom>
          <a:noFill/>
        </p:spPr>
      </p:pic>
      <p:pic>
        <p:nvPicPr>
          <p:cNvPr id="6" name="Picture 7" descr="http://www.nova.edu/library/dils/lessons/thomson/images/thomson_opening.gif"/>
          <p:cNvPicPr>
            <a:picLocks noChangeAspect="1" noChangeArrowheads="1"/>
          </p:cNvPicPr>
          <p:nvPr/>
        </p:nvPicPr>
        <p:blipFill>
          <a:blip r:embed="rId5" cstate="print"/>
          <a:srcRect/>
          <a:stretch>
            <a:fillRect/>
          </a:stretch>
        </p:blipFill>
        <p:spPr bwMode="auto">
          <a:xfrm>
            <a:off x="4400550" y="3152775"/>
            <a:ext cx="4972050" cy="3095625"/>
          </a:xfrm>
          <a:prstGeom prst="rect">
            <a:avLst/>
          </a:prstGeom>
          <a:noFill/>
        </p:spPr>
      </p:pic>
      <p:pic>
        <p:nvPicPr>
          <p:cNvPr id="7" name="Picture 5" descr="http://www.nova.edu/library/dils/lessons/digitaldissertations/images/digitaldisssearchscreen.gif"/>
          <p:cNvPicPr>
            <a:picLocks noChangeAspect="1" noChangeArrowheads="1"/>
          </p:cNvPicPr>
          <p:nvPr/>
        </p:nvPicPr>
        <p:blipFill>
          <a:blip r:embed="rId6" cstate="print"/>
          <a:srcRect/>
          <a:stretch>
            <a:fillRect/>
          </a:stretch>
        </p:blipFill>
        <p:spPr bwMode="auto">
          <a:xfrm>
            <a:off x="4419600" y="838200"/>
            <a:ext cx="4572000" cy="285957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3999361" y="609600"/>
            <a:ext cx="5144639" cy="2895600"/>
          </a:xfrm>
          <a:prstGeom prst="rect">
            <a:avLst/>
          </a:prstGeom>
          <a:noFill/>
          <a:ln w="9525">
            <a:noFill/>
            <a:round/>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3362324" y="4161908"/>
            <a:ext cx="5781676" cy="2696092"/>
          </a:xfrm>
          <a:prstGeom prst="rect">
            <a:avLst/>
          </a:prstGeom>
          <a:noFill/>
          <a:ln w="9525">
            <a:noFill/>
            <a:miter lim="800000"/>
            <a:headEnd/>
            <a:tailEnd/>
          </a:ln>
        </p:spPr>
      </p:pic>
      <p:pic>
        <p:nvPicPr>
          <p:cNvPr id="8" name="Picture 1"/>
          <p:cNvPicPr>
            <a:picLocks noChangeAspect="1" noChangeArrowheads="1"/>
          </p:cNvPicPr>
          <p:nvPr/>
        </p:nvPicPr>
        <p:blipFill>
          <a:blip r:embed="rId5" cstate="print"/>
          <a:srcRect/>
          <a:stretch>
            <a:fillRect/>
          </a:stretch>
        </p:blipFill>
        <p:spPr bwMode="auto">
          <a:xfrm>
            <a:off x="0" y="4840639"/>
            <a:ext cx="3467100" cy="2017361"/>
          </a:xfrm>
          <a:prstGeom prst="rect">
            <a:avLst/>
          </a:prstGeom>
          <a:noFill/>
          <a:ln w="9525">
            <a:no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0" y="868273"/>
            <a:ext cx="3810000" cy="2560727"/>
          </a:xfrm>
          <a:prstGeom prst="rect">
            <a:avLst/>
          </a:prstGeom>
          <a:noFill/>
          <a:ln w="9525">
            <a:noFill/>
            <a:miter lim="800000"/>
            <a:headEnd/>
            <a:tailEnd/>
          </a:ln>
        </p:spPr>
      </p:pic>
      <p:pic>
        <p:nvPicPr>
          <p:cNvPr id="11269" name="Picture 5"/>
          <p:cNvPicPr>
            <a:picLocks noChangeAspect="1" noChangeArrowheads="1"/>
          </p:cNvPicPr>
          <p:nvPr/>
        </p:nvPicPr>
        <p:blipFill>
          <a:blip r:embed="rId7" cstate="print"/>
          <a:srcRect/>
          <a:stretch>
            <a:fillRect/>
          </a:stretch>
        </p:blipFill>
        <p:spPr bwMode="auto">
          <a:xfrm>
            <a:off x="228600" y="3352800"/>
            <a:ext cx="8915400" cy="671527"/>
          </a:xfrm>
          <a:prstGeom prst="rect">
            <a:avLst/>
          </a:prstGeom>
          <a:noFill/>
          <a:ln w="9525">
            <a:noFill/>
            <a:miter lim="800000"/>
            <a:headEnd/>
            <a:tailEnd/>
          </a:ln>
        </p:spPr>
      </p:pic>
      <p:sp>
        <p:nvSpPr>
          <p:cNvPr id="12" name="Title 1"/>
          <p:cNvSpPr>
            <a:spLocks noGrp="1"/>
          </p:cNvSpPr>
          <p:nvPr>
            <p:ph type="title"/>
          </p:nvPr>
        </p:nvSpPr>
        <p:spPr>
          <a:xfrm>
            <a:off x="0" y="0"/>
            <a:ext cx="9144000" cy="990600"/>
          </a:xfrm>
        </p:spPr>
        <p:txBody>
          <a:bodyPr>
            <a:noAutofit/>
          </a:bodyPr>
          <a:lstStyle/>
          <a:p>
            <a:r>
              <a:rPr lang="en-US" sz="3200" dirty="0"/>
              <a:t>Can you spot the authors? Publishers? Librarians?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Internal focus:  Optimize your content</a:t>
            </a:r>
          </a:p>
        </p:txBody>
      </p:sp>
      <p:pic>
        <p:nvPicPr>
          <p:cNvPr id="9217" name="Picture 1"/>
          <p:cNvPicPr>
            <a:picLocks noChangeAspect="1" noChangeArrowheads="1"/>
          </p:cNvPicPr>
          <p:nvPr/>
        </p:nvPicPr>
        <p:blipFill>
          <a:blip r:embed="rId3" cstate="print"/>
          <a:srcRect/>
          <a:stretch>
            <a:fillRect/>
          </a:stretch>
        </p:blipFill>
        <p:spPr bwMode="auto">
          <a:xfrm>
            <a:off x="4876800" y="3645746"/>
            <a:ext cx="4267200" cy="3212254"/>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304800" y="3581400"/>
            <a:ext cx="4191000" cy="35383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focus:  Optimize your tools</a:t>
            </a:r>
          </a:p>
        </p:txBody>
      </p:sp>
      <p:pic>
        <p:nvPicPr>
          <p:cNvPr id="7170" name="Picture 2"/>
          <p:cNvPicPr>
            <a:picLocks noChangeAspect="1" noChangeArrowheads="1"/>
          </p:cNvPicPr>
          <p:nvPr/>
        </p:nvPicPr>
        <p:blipFill>
          <a:blip r:embed="rId3" cstate="print"/>
          <a:srcRect/>
          <a:stretch>
            <a:fillRect/>
          </a:stretch>
        </p:blipFill>
        <p:spPr bwMode="auto">
          <a:xfrm>
            <a:off x="-1" y="2110682"/>
            <a:ext cx="9144001" cy="429011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a:t>External focus:  Optimize shared tools</a:t>
            </a:r>
          </a:p>
        </p:txBody>
      </p:sp>
      <p:pic>
        <p:nvPicPr>
          <p:cNvPr id="51202" name="Picture 2"/>
          <p:cNvPicPr>
            <a:picLocks noChangeAspect="1" noChangeArrowheads="1"/>
          </p:cNvPicPr>
          <p:nvPr/>
        </p:nvPicPr>
        <p:blipFill>
          <a:blip r:embed="rId3" cstate="print"/>
          <a:srcRect/>
          <a:stretch>
            <a:fillRect/>
          </a:stretch>
        </p:blipFill>
        <p:spPr bwMode="auto">
          <a:xfrm>
            <a:off x="990600" y="1057275"/>
            <a:ext cx="7124700" cy="5800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Use Awareness to Change Outside</a:t>
            </a:r>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cstate="print"/>
          <a:srcRect/>
          <a:stretch>
            <a:fillRect/>
          </a:stretch>
        </p:blipFill>
        <p:spPr bwMode="auto">
          <a:xfrm>
            <a:off x="4447687" y="990600"/>
            <a:ext cx="4696313" cy="2643265"/>
          </a:xfrm>
          <a:prstGeom prst="rect">
            <a:avLst/>
          </a:prstGeom>
          <a:noFill/>
          <a:ln w="9525">
            <a:noFill/>
            <a:round/>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4419600" y="3657600"/>
            <a:ext cx="6863147" cy="320040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0" y="4114800"/>
            <a:ext cx="4421619" cy="2971800"/>
          </a:xfrm>
          <a:prstGeom prst="rect">
            <a:avLst/>
          </a:prstGeom>
          <a:noFill/>
          <a:ln w="9525">
            <a:noFill/>
            <a:miter lim="800000"/>
            <a:headEnd/>
            <a:tailEnd/>
          </a:ln>
        </p:spPr>
      </p:pic>
      <p:pic>
        <p:nvPicPr>
          <p:cNvPr id="7" name="Picture 1"/>
          <p:cNvPicPr>
            <a:picLocks noChangeAspect="1" noChangeArrowheads="1"/>
          </p:cNvPicPr>
          <p:nvPr/>
        </p:nvPicPr>
        <p:blipFill>
          <a:blip r:embed="rId6" cstate="print"/>
          <a:srcRect/>
          <a:stretch>
            <a:fillRect/>
          </a:stretch>
        </p:blipFill>
        <p:spPr bwMode="auto">
          <a:xfrm>
            <a:off x="0" y="990600"/>
            <a:ext cx="4392321" cy="2971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Search engines</a:t>
            </a:r>
          </a:p>
        </p:txBody>
      </p:sp>
      <p:pic>
        <p:nvPicPr>
          <p:cNvPr id="4" name="Picture 4"/>
          <p:cNvPicPr>
            <a:picLocks noChangeAspect="1" noChangeArrowheads="1"/>
          </p:cNvPicPr>
          <p:nvPr/>
        </p:nvPicPr>
        <p:blipFill>
          <a:blip r:embed="rId3" cstate="print"/>
          <a:srcRect/>
          <a:stretch>
            <a:fillRect/>
          </a:stretch>
        </p:blipFill>
        <p:spPr bwMode="auto">
          <a:xfrm>
            <a:off x="4343400" y="99935"/>
            <a:ext cx="4696313" cy="2643265"/>
          </a:xfrm>
          <a:prstGeom prst="rect">
            <a:avLst/>
          </a:prstGeom>
          <a:noFill/>
          <a:ln w="9525">
            <a:noFill/>
            <a:round/>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4419600" y="3657600"/>
            <a:ext cx="6863147" cy="3200400"/>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1" y="3657600"/>
            <a:ext cx="4421619" cy="2971800"/>
          </a:xfrm>
          <a:prstGeom prst="rect">
            <a:avLst/>
          </a:prstGeom>
          <a:noFill/>
          <a:ln w="9525">
            <a:noFill/>
            <a:miter lim="800000"/>
            <a:headEnd/>
            <a:tailEnd/>
          </a:ln>
        </p:spPr>
      </p:pic>
      <p:pic>
        <p:nvPicPr>
          <p:cNvPr id="5121" name="Picture 1"/>
          <p:cNvPicPr>
            <a:picLocks noChangeAspect="1" noChangeArrowheads="1"/>
          </p:cNvPicPr>
          <p:nvPr/>
        </p:nvPicPr>
        <p:blipFill>
          <a:blip r:embed="rId6" cstate="print"/>
          <a:srcRect/>
          <a:stretch>
            <a:fillRect/>
          </a:stretch>
        </p:blipFill>
        <p:spPr bwMode="auto">
          <a:xfrm>
            <a:off x="0" y="0"/>
            <a:ext cx="4392321" cy="2971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nyaltnews.com/wp-content/uploads/2012/05/6355231757_5862bcfa9d_z.jpg"/>
          <p:cNvPicPr>
            <a:picLocks noChangeAspect="1" noChangeArrowheads="1"/>
          </p:cNvPicPr>
          <p:nvPr/>
        </p:nvPicPr>
        <p:blipFill>
          <a:blip r:embed="rId3" cstate="print"/>
          <a:srcRect/>
          <a:stretch>
            <a:fillRect/>
          </a:stretch>
        </p:blipFill>
        <p:spPr bwMode="auto">
          <a:xfrm>
            <a:off x="457200" y="247650"/>
            <a:ext cx="8305800" cy="62293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tips and things to do:</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For tools used by the library, do a little optimization.</a:t>
            </a:r>
          </a:p>
          <a:p>
            <a:pPr lvl="1"/>
            <a:r>
              <a:rPr lang="en-US" dirty="0"/>
              <a:t>Look up and read an article about search engine optimization for each web platform used by your library.</a:t>
            </a:r>
          </a:p>
          <a:p>
            <a:r>
              <a:rPr lang="en-US" dirty="0"/>
              <a:t>Focus on search quality in library tools.</a:t>
            </a:r>
          </a:p>
          <a:p>
            <a:pPr lvl="1"/>
            <a:r>
              <a:rPr lang="en-US" dirty="0"/>
              <a:t>Discovery tools</a:t>
            </a:r>
          </a:p>
          <a:p>
            <a:pPr lvl="1"/>
            <a:r>
              <a:rPr lang="en-US" dirty="0"/>
              <a:t>Searches for library-published digital collections</a:t>
            </a:r>
          </a:p>
          <a:p>
            <a:r>
              <a:rPr lang="en-US" dirty="0"/>
              <a:t>Learn how search engines work, and advocate for high quality neutral results.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a:bodyPr>
          <a:lstStyle/>
          <a:p>
            <a:r>
              <a:rPr lang="en-US" dirty="0"/>
              <a:t>Search Engine Optimization: Putting the Library Where the Users Are</a:t>
            </a:r>
          </a:p>
        </p:txBody>
      </p:sp>
      <p:sp>
        <p:nvSpPr>
          <p:cNvPr id="3" name="Subtitle 2"/>
          <p:cNvSpPr>
            <a:spLocks noGrp="1"/>
          </p:cNvSpPr>
          <p:nvPr>
            <p:ph type="subTitle" idx="1"/>
          </p:nvPr>
        </p:nvSpPr>
        <p:spPr>
          <a:xfrm>
            <a:off x="0" y="3886200"/>
            <a:ext cx="9144000" cy="2819400"/>
          </a:xfrm>
        </p:spPr>
        <p:txBody>
          <a:bodyPr>
            <a:normAutofit fontScale="85000" lnSpcReduction="10000"/>
          </a:bodyPr>
          <a:lstStyle/>
          <a:p>
            <a:r>
              <a:rPr lang="en-US" dirty="0"/>
              <a:t>Wilhelmina Randtke</a:t>
            </a:r>
          </a:p>
          <a:p>
            <a:r>
              <a:rPr lang="en-US" dirty="0"/>
              <a:t>June 23, 2012</a:t>
            </a:r>
          </a:p>
          <a:p>
            <a:r>
              <a:rPr lang="en-US" dirty="0"/>
              <a:t>ALA Annual Meeting</a:t>
            </a:r>
          </a:p>
          <a:p>
            <a:r>
              <a:rPr lang="en-US" dirty="0"/>
              <a:t>Anaheim, California</a:t>
            </a:r>
          </a:p>
          <a:p>
            <a:endParaRPr lang="en-US" dirty="0"/>
          </a:p>
          <a:p>
            <a:r>
              <a:rPr lang="en-US" sz="2800" dirty="0"/>
              <a:t>Materials online at www.randtke.com/presentations/ALA2012.html </a:t>
            </a:r>
          </a:p>
        </p:txBody>
      </p:sp>
    </p:spTree>
    <p:extLst>
      <p:ext uri="{BB962C8B-B14F-4D97-AF65-F5344CB8AC3E}">
        <p14:creationId xmlns:p14="http://schemas.microsoft.com/office/powerpoint/2010/main" val="173759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1s</a:t>
            </a:r>
            <a:r>
              <a:rPr lang="en-US" dirty="0"/>
              <a:t> and </a:t>
            </a:r>
            <a:r>
              <a:rPr lang="en-US" dirty="0" err="1"/>
              <a:t>0s</a:t>
            </a:r>
            <a:r>
              <a:rPr lang="en-US" dirty="0"/>
              <a:t> </a:t>
            </a:r>
            <a:r>
              <a:rPr lang="en-US" dirty="0" err="1"/>
              <a:t>pic</a:t>
            </a:r>
            <a:endParaRPr lang="en-US" dirty="0"/>
          </a:p>
        </p:txBody>
      </p:sp>
      <p:sp>
        <p:nvSpPr>
          <p:cNvPr id="3" name="Subtitle 2"/>
          <p:cNvSpPr>
            <a:spLocks noGrp="1"/>
          </p:cNvSpPr>
          <p:nvPr>
            <p:ph type="subTitle" idx="1"/>
          </p:nvPr>
        </p:nvSpPr>
        <p:spPr/>
        <p:txBody>
          <a:bodyPr/>
          <a:lstStyle/>
          <a:p>
            <a:endParaRPr lang="en-US"/>
          </a:p>
        </p:txBody>
      </p:sp>
      <p:pic>
        <p:nvPicPr>
          <p:cNvPr id="35842" name="Picture 2" descr="http://static.fjcdn.com/pictures/Secret_fa9163_706175.jpg"/>
          <p:cNvPicPr>
            <a:picLocks noChangeAspect="1" noChangeArrowheads="1"/>
          </p:cNvPicPr>
          <p:nvPr/>
        </p:nvPicPr>
        <p:blipFill>
          <a:blip r:embed="rId3" cstate="print"/>
          <a:srcRect/>
          <a:stretch>
            <a:fillRect/>
          </a:stretch>
        </p:blipFill>
        <p:spPr bwMode="auto">
          <a:xfrm>
            <a:off x="533400" y="0"/>
            <a:ext cx="8610600" cy="712743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2800"/>
            <a:ext cx="8229600" cy="838200"/>
          </a:xfrm>
        </p:spPr>
        <p:txBody>
          <a:bodyPr/>
          <a:lstStyle/>
          <a:p>
            <a:r>
              <a:rPr lang="en-US" dirty="0"/>
              <a:t>How have we responded?</a:t>
            </a:r>
          </a:p>
        </p:txBody>
      </p:sp>
      <p:sp>
        <p:nvSpPr>
          <p:cNvPr id="3" name="Content Placeholder 2"/>
          <p:cNvSpPr>
            <a:spLocks noGrp="1"/>
          </p:cNvSpPr>
          <p:nvPr>
            <p:ph idx="1"/>
          </p:nvPr>
        </p:nvSpPr>
        <p:spPr/>
        <p:txBody>
          <a:bodyPr/>
          <a:lstStyle/>
          <a:p>
            <a:r>
              <a:rPr lang="en-US" dirty="0"/>
              <a:t>Some empty shelves on one side;  some databases on the other, some empty shelves</a:t>
            </a:r>
          </a:p>
        </p:txBody>
      </p:sp>
      <p:pic>
        <p:nvPicPr>
          <p:cNvPr id="5" name="Picture 2" descr="http://static.fjcdn.com/pictures/Secret_fa9163_706175.jpg"/>
          <p:cNvPicPr>
            <a:picLocks noChangeAspect="1" noChangeArrowheads="1"/>
          </p:cNvPicPr>
          <p:nvPr/>
        </p:nvPicPr>
        <p:blipFill>
          <a:blip r:embed="rId3" cstate="print"/>
          <a:srcRect/>
          <a:stretch>
            <a:fillRect/>
          </a:stretch>
        </p:blipFill>
        <p:spPr bwMode="auto">
          <a:xfrm>
            <a:off x="0" y="4191000"/>
            <a:ext cx="3915711" cy="3241234"/>
          </a:xfrm>
          <a:prstGeom prst="rect">
            <a:avLst/>
          </a:prstGeom>
          <a:noFill/>
        </p:spPr>
      </p:pic>
      <p:pic>
        <p:nvPicPr>
          <p:cNvPr id="33796" name="Picture 4" descr="http://mag.rochester.edu/wp-content/uploads/2010/10/library.png"/>
          <p:cNvPicPr>
            <a:picLocks noChangeAspect="1" noChangeArrowheads="1"/>
          </p:cNvPicPr>
          <p:nvPr/>
        </p:nvPicPr>
        <p:blipFill>
          <a:blip r:embed="rId4" cstate="print"/>
          <a:srcRect/>
          <a:stretch>
            <a:fillRect/>
          </a:stretch>
        </p:blipFill>
        <p:spPr bwMode="auto">
          <a:xfrm>
            <a:off x="0" y="-1"/>
            <a:ext cx="9144000" cy="3581201"/>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6648450" y="4229100"/>
            <a:ext cx="4991100" cy="2628900"/>
          </a:xfrm>
          <a:prstGeom prst="rect">
            <a:avLst/>
          </a:prstGeom>
          <a:noFill/>
          <a:ln w="9525">
            <a:noFill/>
            <a:miter lim="800000"/>
            <a:headEnd/>
            <a:tailEnd/>
          </a:ln>
        </p:spPr>
      </p:pic>
      <p:pic>
        <p:nvPicPr>
          <p:cNvPr id="9" name="Picture 2" descr="http://www.doobybrain.com/wp-content/uploads/2008/05/empty-shelves.jpg"/>
          <p:cNvPicPr>
            <a:picLocks noChangeAspect="1" noChangeArrowheads="1"/>
          </p:cNvPicPr>
          <p:nvPr/>
        </p:nvPicPr>
        <p:blipFill>
          <a:blip r:embed="rId6" cstate="print"/>
          <a:srcRect/>
          <a:stretch>
            <a:fillRect/>
          </a:stretch>
        </p:blipFill>
        <p:spPr bwMode="auto">
          <a:xfrm>
            <a:off x="2743200" y="4191000"/>
            <a:ext cx="3962400" cy="2971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Information commons</a:t>
            </a:r>
          </a:p>
        </p:txBody>
      </p:sp>
      <p:pic>
        <p:nvPicPr>
          <p:cNvPr id="31746" name="Picture 2" descr="http://iacrl.net/images/Information%20Commons.jpg"/>
          <p:cNvPicPr>
            <a:picLocks noChangeAspect="1" noChangeArrowheads="1"/>
          </p:cNvPicPr>
          <p:nvPr/>
        </p:nvPicPr>
        <p:blipFill>
          <a:blip r:embed="rId3" cstate="print"/>
          <a:srcRect/>
          <a:stretch>
            <a:fillRect/>
          </a:stretch>
        </p:blipFill>
        <p:spPr bwMode="auto">
          <a:xfrm>
            <a:off x="0" y="1066800"/>
            <a:ext cx="9324975" cy="48387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Computers in a learning commons.</a:t>
            </a:r>
          </a:p>
        </p:txBody>
      </p:sp>
      <p:pic>
        <p:nvPicPr>
          <p:cNvPr id="29698" name="Picture 2" descr="http://farm4.staticflickr.com/3234/2697960119_c74169833c_z.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9700" name="Picture 4" descr="http://tulane.edu/oua/images/HTML-Learning-Commons-3_1.jpg"/>
          <p:cNvPicPr>
            <a:picLocks noChangeAspect="1" noChangeArrowheads="1"/>
          </p:cNvPicPr>
          <p:nvPr/>
        </p:nvPicPr>
        <p:blipFill>
          <a:blip r:embed="rId4" cstate="print"/>
          <a:srcRect/>
          <a:stretch>
            <a:fillRect/>
          </a:stretch>
        </p:blipFill>
        <p:spPr bwMode="auto">
          <a:xfrm>
            <a:off x="-6400800" y="990600"/>
            <a:ext cx="6096000" cy="457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Person studying</a:t>
            </a:r>
          </a:p>
        </p:txBody>
      </p:sp>
      <p:pic>
        <p:nvPicPr>
          <p:cNvPr id="27650" name="Picture 2" descr="http://nopsa.hiit.fi/pmg/viewer/images/photo_376349599_1c91459835_t.jpg"/>
          <p:cNvPicPr>
            <a:picLocks noChangeAspect="1" noChangeArrowheads="1"/>
          </p:cNvPicPr>
          <p:nvPr/>
        </p:nvPicPr>
        <p:blipFill>
          <a:blip r:embed="rId3" cstate="print"/>
          <a:srcRect/>
          <a:stretch>
            <a:fillRect/>
          </a:stretch>
        </p:blipFill>
        <p:spPr bwMode="auto">
          <a:xfrm>
            <a:off x="0" y="0"/>
            <a:ext cx="4762500" cy="4067175"/>
          </a:xfrm>
          <a:prstGeom prst="rect">
            <a:avLst/>
          </a:prstGeom>
          <a:noFill/>
        </p:spPr>
      </p:pic>
      <p:pic>
        <p:nvPicPr>
          <p:cNvPr id="27652" name="Picture 4" descr="http://edesibabes.com/wp-content/uploads/2009/10/450online18_hutchinson1.jpg"/>
          <p:cNvPicPr>
            <a:picLocks noChangeAspect="1" noChangeArrowheads="1"/>
          </p:cNvPicPr>
          <p:nvPr/>
        </p:nvPicPr>
        <p:blipFill>
          <a:blip r:embed="rId4" cstate="print"/>
          <a:srcRect/>
          <a:stretch>
            <a:fillRect/>
          </a:stretch>
        </p:blipFill>
        <p:spPr bwMode="auto">
          <a:xfrm>
            <a:off x="4724400" y="3962400"/>
            <a:ext cx="4419600" cy="2946400"/>
          </a:xfrm>
          <a:prstGeom prst="rect">
            <a:avLst/>
          </a:prstGeom>
          <a:noFill/>
        </p:spPr>
      </p:pic>
      <p:pic>
        <p:nvPicPr>
          <p:cNvPr id="27654" name="Picture 6" descr="http://www.brucebriscoe.com/bali/images/calif2006/BrucePlay.jpg"/>
          <p:cNvPicPr>
            <a:picLocks noChangeAspect="1" noChangeArrowheads="1"/>
          </p:cNvPicPr>
          <p:nvPr/>
        </p:nvPicPr>
        <p:blipFill>
          <a:blip r:embed="rId5" cstate="print"/>
          <a:srcRect/>
          <a:stretch>
            <a:fillRect/>
          </a:stretch>
        </p:blipFill>
        <p:spPr bwMode="auto">
          <a:xfrm>
            <a:off x="4724400" y="19050"/>
            <a:ext cx="5257800" cy="3943350"/>
          </a:xfrm>
          <a:prstGeom prst="rect">
            <a:avLst/>
          </a:prstGeom>
          <a:noFill/>
        </p:spPr>
      </p:pic>
      <p:pic>
        <p:nvPicPr>
          <p:cNvPr id="27656" name="Picture 8" descr="http://i.images.cdn.fotopedia.com/flickr-3405811164-hd/People_around_the_World/America/North_America/United_States/One_of_the_rare_non-Apple_laptops_seen_in_an_otherwise_cool_park_full_of_cool_people.jpg"/>
          <p:cNvPicPr>
            <a:picLocks noChangeAspect="1" noChangeArrowheads="1"/>
          </p:cNvPicPr>
          <p:nvPr/>
        </p:nvPicPr>
        <p:blipFill>
          <a:blip r:embed="rId6" cstate="print"/>
          <a:srcRect/>
          <a:stretch>
            <a:fillRect/>
          </a:stretch>
        </p:blipFill>
        <p:spPr bwMode="auto">
          <a:xfrm>
            <a:off x="-1" y="3708398"/>
            <a:ext cx="4724401" cy="31496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Information commons that looks especially empty</a:t>
            </a:r>
          </a:p>
        </p:txBody>
      </p:sp>
      <p:pic>
        <p:nvPicPr>
          <p:cNvPr id="4" name="Picture 3"/>
          <p:cNvPicPr>
            <a:picLocks noChangeAspect="1" noChangeArrowheads="1"/>
          </p:cNvPicPr>
          <p:nvPr/>
        </p:nvPicPr>
        <p:blipFill>
          <a:blip r:embed="rId3" cstate="print"/>
          <a:srcRect/>
          <a:stretch>
            <a:fillRect/>
          </a:stretch>
        </p:blipFill>
        <p:spPr bwMode="auto">
          <a:xfrm>
            <a:off x="0" y="457200"/>
            <a:ext cx="9144000" cy="5943600"/>
          </a:xfrm>
          <a:prstGeom prst="rect">
            <a:avLst/>
          </a:prstGeom>
          <a:noFill/>
          <a:ln w="9525">
            <a:noFill/>
            <a:round/>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algn="l"/>
            <a:r>
              <a:rPr lang="en-US" dirty="0"/>
              <a:t>Research ecosystem of the past…</a:t>
            </a:r>
          </a:p>
        </p:txBody>
      </p:sp>
      <p:sp>
        <p:nvSpPr>
          <p:cNvPr id="3" name="Content Placeholder 2"/>
          <p:cNvSpPr>
            <a:spLocks noGrp="1"/>
          </p:cNvSpPr>
          <p:nvPr>
            <p:ph idx="1"/>
          </p:nvPr>
        </p:nvSpPr>
        <p:spPr/>
        <p:txBody>
          <a:bodyPr/>
          <a:lstStyle/>
          <a:p>
            <a:r>
              <a:rPr lang="en-US" dirty="0"/>
              <a:t>Old library </a:t>
            </a:r>
            <a:r>
              <a:rPr lang="en-US" dirty="0" err="1"/>
              <a:t>pic</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914400"/>
            <a:ext cx="9372600" cy="5943600"/>
          </a:xfrm>
          <a:prstGeom prst="rect">
            <a:avLst/>
          </a:prstGeom>
          <a:noFill/>
          <a:ln w="9525">
            <a:noFill/>
            <a:round/>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TotalTime>
  <Words>1601</Words>
  <Application>Microsoft Office PowerPoint</Application>
  <PresentationFormat>On-screen Show (4:3)</PresentationFormat>
  <Paragraphs>139</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Search Engine Optimization: Putting the Library Where the Users Are</vt:lpstr>
      <vt:lpstr>PowerPoint Presentation</vt:lpstr>
      <vt:lpstr>1s and 0s pic</vt:lpstr>
      <vt:lpstr>How have we responded?</vt:lpstr>
      <vt:lpstr>PowerPoint Presentation</vt:lpstr>
      <vt:lpstr>PowerPoint Presentation</vt:lpstr>
      <vt:lpstr>PowerPoint Presentation</vt:lpstr>
      <vt:lpstr>PowerPoint Presentation</vt:lpstr>
      <vt:lpstr>Research ecosystem of the past…</vt:lpstr>
      <vt:lpstr>Research ecosystem of the present…</vt:lpstr>
      <vt:lpstr>PowerPoint Presentation</vt:lpstr>
      <vt:lpstr>PowerPoint Presentation</vt:lpstr>
      <vt:lpstr>Can you spot authors? Publishers? Librarians?</vt:lpstr>
      <vt:lpstr>Can you spot the authors? Publishers? Librarians?</vt:lpstr>
      <vt:lpstr>Can you spot the authors? Publishers? Librarians?</vt:lpstr>
      <vt:lpstr>Internal focus:  Optimize your content</vt:lpstr>
      <vt:lpstr>Internal focus:  Optimize your tools</vt:lpstr>
      <vt:lpstr>External focus:  Optimize shared tools</vt:lpstr>
      <vt:lpstr>Use Awareness to Change Outside</vt:lpstr>
      <vt:lpstr>PowerPoint Presentation</vt:lpstr>
      <vt:lpstr>Quick tips and things to do:</vt:lpstr>
      <vt:lpstr>Search Engine Optimization: Putting the Library Where the Users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library-laptop</dc:creator>
  <cp:lastModifiedBy>Wilhelmina Randtke</cp:lastModifiedBy>
  <cp:revision>33</cp:revision>
  <dcterms:created xsi:type="dcterms:W3CDTF">2012-06-21T10:01:52Z</dcterms:created>
  <dcterms:modified xsi:type="dcterms:W3CDTF">2024-01-24T22:42:08Z</dcterms:modified>
</cp:coreProperties>
</file>