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</p:sldMasterIdLst>
  <p:notesMasterIdLst>
    <p:notesMasterId r:id="rId54"/>
  </p:notesMasterIdLst>
  <p:handoutMasterIdLst>
    <p:handoutMasterId r:id="rId55"/>
  </p:handoutMasterIdLst>
  <p:sldIdLst>
    <p:sldId id="256" r:id="rId2"/>
    <p:sldId id="290" r:id="rId3"/>
    <p:sldId id="297" r:id="rId4"/>
    <p:sldId id="287" r:id="rId5"/>
    <p:sldId id="289" r:id="rId6"/>
    <p:sldId id="293" r:id="rId7"/>
    <p:sldId id="291" r:id="rId8"/>
    <p:sldId id="294" r:id="rId9"/>
    <p:sldId id="296" r:id="rId10"/>
    <p:sldId id="299" r:id="rId11"/>
    <p:sldId id="298" r:id="rId12"/>
    <p:sldId id="300" r:id="rId13"/>
    <p:sldId id="302" r:id="rId14"/>
    <p:sldId id="301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39" r:id="rId52"/>
    <p:sldId id="340" r:id="rId5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5" autoAdjust="0"/>
    <p:restoredTop sz="79535" autoAdjust="0"/>
  </p:normalViewPr>
  <p:slideViewPr>
    <p:cSldViewPr>
      <p:cViewPr>
        <p:scale>
          <a:sx n="77" d="100"/>
          <a:sy n="77" d="100"/>
        </p:scale>
        <p:origin x="-260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7B768-E143-4675-93FB-D6D6ED47B89B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EA31C-4283-4B53-AB39-A04D153BB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3573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298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Web</a:t>
            </a:r>
            <a:r>
              <a:rPr lang="en-US" baseline="0" dirty="0" smtClean="0"/>
              <a:t> development is one of the most focused on areas for open source.  Remember, the </a:t>
            </a:r>
            <a:r>
              <a:rPr lang="en-US" baseline="0" dirty="0" err="1" smtClean="0"/>
              <a:t>FOSSforLib</a:t>
            </a:r>
            <a:r>
              <a:rPr lang="en-US" baseline="0" dirty="0" smtClean="0"/>
              <a:t> website, listed almost all software that will run on a server.  These are two projects we accomplished in open source software for servers:  an intranet and an institutional repository.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669E4-A86F-47D3-BA24-65DE59C8A89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Advantages:</a:t>
            </a:r>
          </a:p>
          <a:p>
            <a:r>
              <a:rPr lang="en-US" dirty="0" smtClean="0"/>
              <a:t>This was our only graphics</a:t>
            </a:r>
            <a:r>
              <a:rPr lang="en-US" baseline="0" dirty="0" smtClean="0"/>
              <a:t> project.  On </a:t>
            </a:r>
            <a:r>
              <a:rPr lang="en-US" baseline="0" smtClean="0"/>
              <a:t>our purchasing plan.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669E4-A86F-47D3-BA24-65DE59C8A89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669E4-A86F-47D3-BA24-65DE59C8A89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Advantages:</a:t>
            </a:r>
          </a:p>
          <a:p>
            <a:r>
              <a:rPr lang="en-US" dirty="0" smtClean="0"/>
              <a:t>This was our only graphics</a:t>
            </a:r>
            <a:r>
              <a:rPr lang="en-US" baseline="0" dirty="0" smtClean="0"/>
              <a:t> project.  On </a:t>
            </a:r>
            <a:r>
              <a:rPr lang="en-US" baseline="0" smtClean="0"/>
              <a:t>our purchasing plan.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669E4-A86F-47D3-BA24-65DE59C8A89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needed</a:t>
            </a:r>
            <a:r>
              <a:rPr lang="en-US" baseline="0" dirty="0" smtClean="0"/>
              <a:t> a new map.</a:t>
            </a:r>
          </a:p>
          <a:p>
            <a:endParaRPr lang="en-US" baseline="0" dirty="0" smtClean="0"/>
          </a:p>
          <a:p>
            <a:r>
              <a:rPr lang="en-US" dirty="0" smtClean="0"/>
              <a:t>We had Microsoft Paint.  It just does not cut it.</a:t>
            </a:r>
          </a:p>
          <a:p>
            <a:r>
              <a:rPr lang="en-US" dirty="0" smtClean="0"/>
              <a:t>So, if you need graphics software,</a:t>
            </a:r>
            <a:r>
              <a:rPr lang="en-US" baseline="0" dirty="0" smtClean="0"/>
              <a:t> where do you go?</a:t>
            </a:r>
          </a:p>
          <a:p>
            <a:endParaRPr lang="en-US" baseline="0" dirty="0" smtClean="0"/>
          </a:p>
          <a:p>
            <a:r>
              <a:rPr lang="en-US" baseline="0" dirty="0" smtClean="0"/>
              <a:t>Photoshop, right?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also identified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669E4-A86F-47D3-BA24-65DE59C8A89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quick Google</a:t>
            </a:r>
            <a:r>
              <a:rPr lang="en-US" baseline="0" dirty="0" smtClean="0"/>
              <a:t> search revealed two programs on the first page.  And, if you click the links for 5 best open source graphics programs and for 10 excellent alternatives to Photoshop, GIMP is on both lists.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lists gave quick overviews of products.  It took the same amount of time as researching “what is Photoshop?”  “Can I do it in Publisher?”  Same time to research as for proprietary software.  Actually, faster to research than it was to collect information about the university’s set-up for purchasing Photoshop.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From a little bit of research, GIMP quickly came out as the go-to option and something that was as versatile as Photoshop.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669E4-A86F-47D3-BA24-65DE59C8A89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to show the interfaces.  The interfaces</a:t>
            </a:r>
            <a:r>
              <a:rPr lang="en-US" baseline="0" dirty="0" smtClean="0"/>
              <a:t> for Photoshop and GIMP are pretty similar.</a:t>
            </a:r>
          </a:p>
          <a:p>
            <a:r>
              <a:rPr lang="en-US" baseline="0" dirty="0" smtClean="0"/>
              <a:t>This is the Photoshop interface.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669E4-A86F-47D3-BA24-65DE59C8A89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GIMP</a:t>
            </a:r>
            <a:r>
              <a:rPr lang="en-US" baseline="0" dirty="0" smtClean="0"/>
              <a:t> interface.</a:t>
            </a:r>
          </a:p>
          <a:p>
            <a:r>
              <a:rPr lang="en-US" baseline="0" dirty="0" smtClean="0"/>
              <a:t>One of the mental barriers to open source is that people may think it’s harder to learn.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669E4-A86F-47D3-BA24-65DE59C8A89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when you have new software, you have to learn things even if you have an</a:t>
            </a:r>
            <a:r>
              <a:rPr lang="en-US" baseline="0" dirty="0" smtClean="0"/>
              <a:t> expensive system.</a:t>
            </a:r>
          </a:p>
          <a:p>
            <a:r>
              <a:rPr lang="en-US" baseline="0" dirty="0" smtClean="0"/>
              <a:t>With Photoshop, you still need to learn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669E4-A86F-47D3-BA24-65DE59C8A89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GIMP,</a:t>
            </a:r>
            <a:r>
              <a:rPr lang="en-US" baseline="0" dirty="0" smtClean="0"/>
              <a:t> you still need to learn it.</a:t>
            </a:r>
          </a:p>
          <a:p>
            <a:r>
              <a:rPr lang="en-US" baseline="0" dirty="0" smtClean="0"/>
              <a:t>But unless you are a graphic designer who already knows one or the other, it’s actually about the same amount of time to learn the open source.  Same learning time; same software features. For this project, the open source software was completely suitable.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669E4-A86F-47D3-BA24-65DE59C8A89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Open source software often has many more users than you would think. When I went to look for tutorials and instructions, I found them pretty easily.</a:t>
            </a:r>
          </a:p>
          <a:p>
            <a:r>
              <a:rPr lang="en-US" baseline="0" dirty="0" smtClean="0"/>
              <a:t>Here you can see, I looked on YouTube for a quick intro tutorial, and I found these for both Photoshop and GIMP.  So, it was as easy for me to go online and find instructions for GIMP as it was for Photoshop.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669E4-A86F-47D3-BA24-65DE59C8A89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made a good quality image quickly using open source software.  And we were able to store and archive our source files.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669E4-A86F-47D3-BA24-65DE59C8A89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Texas, legislative histories matter more than most other states.  We had a professor who did an interlibrary loan request for hearings on a bill.  The Texas legislature is apparently retro, and mailed us audio tape copies.  There is no way we can give a professor an audio tape.  We </a:t>
            </a:r>
            <a:r>
              <a:rPr lang="en-US" baseline="0" dirty="0" err="1" smtClean="0"/>
              <a:t>recarpeted</a:t>
            </a:r>
            <a:r>
              <a:rPr lang="en-US" baseline="0" dirty="0" smtClean="0"/>
              <a:t> last year, and had even thrown away our tape player, because we don’t have anymore audio tapes.  Tape players aren’t easy to find nowadays.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convert the tape to mp3, we got a cable to connect a library tape player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Cassette image was released into the public domain by Orion 8.  Image collected from http://commons.wikimedia.org/wiki/File:Compact_audio_cassette_1.jpg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669E4-A86F-47D3-BA24-65DE59C8A89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 of</a:t>
            </a:r>
            <a:r>
              <a:rPr lang="en-US" baseline="0" dirty="0" smtClean="0"/>
              <a:t> hipsters licensed under http://creativecommons.org/licenses/by/2.0/deed.en Photo by </a:t>
            </a:r>
            <a:r>
              <a:rPr lang="en-US" baseline="0" dirty="0" err="1" smtClean="0"/>
              <a:t>slava</a:t>
            </a:r>
            <a:r>
              <a:rPr lang="en-US" baseline="0" dirty="0" smtClean="0"/>
              <a:t>.  Downloaded from http://www.flickr.com/photos/slava/285199203/sizes/z/in/photostream/ .</a:t>
            </a:r>
          </a:p>
          <a:p>
            <a:r>
              <a:rPr lang="en-US" baseline="0" dirty="0" smtClean="0"/>
              <a:t>Photo of professors is from the St. Mary’s University School of Law archives.</a:t>
            </a:r>
          </a:p>
          <a:p>
            <a:r>
              <a:rPr lang="en-US" baseline="0" dirty="0" smtClean="0"/>
              <a:t>Photo of laptop from http://commons.wikimedia.org/wiki/File:Laptop_HP.JPG by </a:t>
            </a:r>
            <a:r>
              <a:rPr lang="en-US" baseline="0" dirty="0" err="1" smtClean="0"/>
              <a:t>Shleiderbmx</a:t>
            </a:r>
            <a:r>
              <a:rPr lang="en-US" baseline="0" dirty="0" smtClean="0"/>
              <a:t> .  Licensed under http://creativecommons.org/licenses/by/3.0/deed.en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669E4-A86F-47D3-BA24-65DE59C8A89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case, “What software</a:t>
            </a:r>
            <a:r>
              <a:rPr lang="en-US" baseline="0" dirty="0" smtClean="0"/>
              <a:t> would you use?” is probably an open question.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669E4-A86F-47D3-BA24-65DE59C8A89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 this case, vastly more support for the open source product.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669E4-A86F-47D3-BA24-65DE59C8A89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Texas, legislative histories matter more than most other states.  We had a professor who did an interlibrary loan request for hearings on a bill.  The Texas legislature is apparently retro, and mailed us audio tape copies.  There is no way we can give a professor an audio tape.  We </a:t>
            </a:r>
            <a:r>
              <a:rPr lang="en-US" baseline="0" dirty="0" err="1" smtClean="0"/>
              <a:t>recarpeted</a:t>
            </a:r>
            <a:r>
              <a:rPr lang="en-US" baseline="0" dirty="0" smtClean="0"/>
              <a:t> last year, and had even thrown away our tape player, because we don’t have anymore audio tapes.  Tape players aren’t easy to find nowadays.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convert the tape to mp3, we got a cable to connect a library tape player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Cassette image was released into the public domain by Orion 8.  Image collected from http://commons.wikimedia.org/wiki/File:Compact_audio_cassette_1.jpg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669E4-A86F-47D3-BA24-65DE59C8A89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669E4-A86F-47D3-BA24-65DE59C8A89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First, here is some background on St. Mary’s University School of Law. </a:t>
            </a:r>
            <a:r>
              <a:rPr lang="en-US" baseline="0" dirty="0" smtClean="0"/>
              <a:t> The most distinctive thing about electronic resources at St. Mary’s is that the main campus is tiny.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669E4-A86F-47D3-BA24-65DE59C8A89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Tour of intranet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669E4-A86F-47D3-BA24-65DE59C8A89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Tour of repository</a:t>
            </a:r>
          </a:p>
          <a:p>
            <a:endParaRPr lang="en-US" dirty="0" smtClean="0"/>
          </a:p>
          <a:p>
            <a:r>
              <a:rPr lang="en-US" dirty="0" smtClean="0"/>
              <a:t>Key</a:t>
            </a:r>
            <a:r>
              <a:rPr lang="en-US" baseline="0" dirty="0" smtClean="0"/>
              <a:t> points:</a:t>
            </a:r>
          </a:p>
          <a:p>
            <a:pPr>
              <a:buFontTx/>
              <a:buChar char="-"/>
            </a:pPr>
            <a:r>
              <a:rPr lang="en-US" baseline="0" dirty="0" smtClean="0"/>
              <a:t>No preexisting digital projects at the law library.  A goal for this is to collect material, then reassess and move to a more robust platform.</a:t>
            </a:r>
          </a:p>
          <a:p>
            <a:pPr>
              <a:buFontTx/>
              <a:buChar char="-"/>
            </a:pPr>
            <a:r>
              <a:rPr lang="en-US" baseline="0" dirty="0" smtClean="0"/>
              <a:t>Open source was available to accomplish this task.</a:t>
            </a:r>
          </a:p>
          <a:p>
            <a:pPr>
              <a:buFontTx/>
              <a:buChar char="-"/>
            </a:pPr>
            <a:r>
              <a:rPr lang="en-US" baseline="0" dirty="0" smtClean="0"/>
              <a:t>This project had the huge con of being free-as-in-puppy.  It took a lot of staff time to set up.  Some of that would go to any platform:  looking at platforms and choosing one, collecting material and creating metadata, etc.  Some is special to implementing open source in house:  configuring the backend (plug ins are things that add functionality to the platform;  I selected then installed those and for one of them I had to debug it), configuring the layout (hosted solutions often give you a web developer to go back and forth with and choose layout, color scheme, etc).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669E4-A86F-47D3-BA24-65DE59C8A89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These are one-click installs available</a:t>
            </a:r>
            <a:r>
              <a:rPr lang="en-US" baseline="0" dirty="0" smtClean="0"/>
              <a:t> through </a:t>
            </a:r>
            <a:r>
              <a:rPr lang="en-US" baseline="0" dirty="0" err="1" smtClean="0"/>
              <a:t>Dreamhost</a:t>
            </a:r>
            <a:r>
              <a:rPr lang="en-US" baseline="0" dirty="0" smtClean="0"/>
              <a:t>.  You don’t need to use </a:t>
            </a:r>
            <a:r>
              <a:rPr lang="en-US" baseline="0" dirty="0" err="1" smtClean="0"/>
              <a:t>Dreamhost</a:t>
            </a:r>
            <a:r>
              <a:rPr lang="en-US" baseline="0" dirty="0" smtClean="0"/>
              <a:t> to get these.  Almost any server will have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669E4-A86F-47D3-BA24-65DE59C8A89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are one click installs on </a:t>
            </a:r>
            <a:r>
              <a:rPr lang="en-US" dirty="0" err="1" smtClean="0"/>
              <a:t>Dreamhost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669E4-A86F-47D3-BA24-65DE59C8A89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pick how it looks, and often you can do that right from the program.  If</a:t>
            </a:r>
            <a:r>
              <a:rPr lang="en-US" baseline="0" dirty="0" smtClean="0"/>
              <a:t> not, then there will be a website of themes, and you just look at them then pick one you like.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669E4-A86F-47D3-BA24-65DE59C8A890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669E4-A86F-47D3-BA24-65DE59C8A890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3712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4/9/2013 2:25 PM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4/9/2013 2:25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4/9/2013 2:25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4/9/2013 2:25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4/9/2013 2:25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4/9/2013 2:25 PM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4/9/2013 2:25 PM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4/9/2013 2:25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4/9/2013 2:25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4/9/2013 2:25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4/9/2013 2:25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4/9/2013 2:25 PM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oss4lib.org/decision-support/control-versus-responsibility/online-interactive-version-surve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\\localhost\upload.wikimedia.org\wikipedia\commons\6\6e\Laptop_HP.JPG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marylawlibrary.net/intranet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marylaw.org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firefox&amp;source=images&amp;cd=&amp;cad=rja&amp;docid=MVcuCuHezyAwoM&amp;tbnid=5bc2wPSi5unAPM:&amp;ved=0CAUQjRw&amp;url=http://www.macrumors.com/2013/02/18/firefox-19-for-mac-now-available-for-download/&amp;ei=wnRTUZv1OuSy2gWG84CgBA&amp;bvm=bv.44342787,d.b2I&amp;psig=AFQjCNGPWY6P18Va7tYEonmpLxzx4eH_6w&amp;ust=1364510233264286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google.com/url?sa=i&amp;rct=j&amp;q=open+office+logo&amp;source=images&amp;cd=&amp;cad=rja&amp;docid=kf6s3e0EO_jq3M&amp;tbnid=VUzvjY1siEy-4M:&amp;ved=0CAUQjRw&amp;url=http://www.openoffice.org/marketing/art/galleries/logos/&amp;ei=FHVTUcD-C_G02AW22oCABA&amp;bvm=bv.44342787,d.b2I&amp;psig=AFQjCNEILBdyXDB_eNcGL0CdJFYvmNHuzw&amp;ust=1364510321026214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286000" y="4343400"/>
            <a:ext cx="6477000" cy="1447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Open Source Software Tools for Law Libraries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Fang Wang &amp; Wilhelmina Randtke</a:t>
            </a:r>
          </a:p>
          <a:p>
            <a:r>
              <a:rPr lang="en-US" dirty="0" smtClean="0"/>
              <a:t>St. Mary’s University Law Library, April 4, 2013</a:t>
            </a:r>
            <a:endParaRPr lang="en-US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600200" y="1066800"/>
            <a:ext cx="1219200" cy="4572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3657600" y="2819400"/>
            <a:ext cx="1371600" cy="609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Open Source Right for Me and My Law Library?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Self-guided Readiness Assessment Survey:</a:t>
            </a:r>
            <a:endParaRPr lang="en-US" dirty="0" smtClean="0">
              <a:hlinkClick r:id="rId3"/>
            </a:endParaRP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>
                <a:hlinkClick r:id="rId3"/>
              </a:rPr>
              <a:t>http://foss4lib.org/decision-support/control-versus-responsibility/online-interactive-version-survey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971800" y="1066800"/>
            <a:ext cx="1371600" cy="4572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895600"/>
            <a:ext cx="3824288" cy="269267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Demos on Open Source Projects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4014072-696543-demo-definition-magnifier-showing-demonstration-of-software-app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1981200"/>
            <a:ext cx="3581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Open Source Projects at St. Mary’s law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85896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source for web development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source applications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63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447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Open source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Desktop Applications </a:t>
            </a:r>
            <a:r>
              <a:rPr lang="en-US" dirty="0" smtClean="0"/>
              <a:t>at St. Mary’s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US" dirty="0" smtClean="0"/>
              <a:t>Maps project:  Making a map of the law library.</a:t>
            </a:r>
          </a:p>
          <a:p>
            <a:r>
              <a:rPr lang="en-US" dirty="0" smtClean="0"/>
              <a:t>Sound transfer:  Going from tape to mp3 (for ILL requests)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6194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782801"/>
            <a:ext cx="7467600" cy="516079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Maps Project:  Image editing with GIMP</a:t>
            </a:r>
            <a:endParaRPr lang="en-US" dirty="0"/>
          </a:p>
        </p:txBody>
      </p:sp>
      <p:pic>
        <p:nvPicPr>
          <p:cNvPr id="6" name="Picture 2" descr="http://edudemic.com/wp-content/uploads/2012/08/GIMP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500" y="4267200"/>
            <a:ext cx="32385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8559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Map: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76400"/>
            <a:ext cx="7239000" cy="493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03487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99940"/>
            <a:ext cx="7162800" cy="495015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Map: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70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Open Source Software?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Open source </a:t>
            </a:r>
            <a:r>
              <a:rPr lang="en-US" dirty="0" smtClean="0"/>
              <a:t>is a collaborative software development method that harnesses the power of peer review and transparency of process to develop </a:t>
            </a:r>
            <a:r>
              <a:rPr lang="en-US" b="1" dirty="0" smtClean="0"/>
              <a:t>code that is freely accessible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Open source software </a:t>
            </a:r>
            <a:r>
              <a:rPr lang="en-US" dirty="0" smtClean="0"/>
              <a:t>is software that users have the ability to </a:t>
            </a:r>
            <a:r>
              <a:rPr lang="en-US" b="1" dirty="0" smtClean="0"/>
              <a:t>use, distribute, study and modify for any purpose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Proprietary software</a:t>
            </a:r>
          </a:p>
          <a:p>
            <a:r>
              <a:rPr lang="en-US" dirty="0" smtClean="0"/>
              <a:t>Free software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38800" cy="384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119054"/>
            <a:ext cx="5410200" cy="373894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0"/>
            <a:ext cx="1371600" cy="914400"/>
          </a:xfr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43200" y="5943600"/>
            <a:ext cx="1371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520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Planning: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Microsoft Paint</a:t>
            </a:r>
          </a:p>
          <a:p>
            <a:endParaRPr lang="en-US" dirty="0" smtClean="0"/>
          </a:p>
          <a:p>
            <a:r>
              <a:rPr lang="en-US" dirty="0" smtClean="0"/>
              <a:t>Project framework</a:t>
            </a:r>
          </a:p>
          <a:p>
            <a:pPr lvl="1"/>
            <a:r>
              <a:rPr lang="en-US" dirty="0" smtClean="0"/>
              <a:t>Multiple librarians (so, need to share files)</a:t>
            </a:r>
          </a:p>
          <a:p>
            <a:pPr lvl="1"/>
            <a:r>
              <a:rPr lang="en-US" dirty="0" smtClean="0"/>
              <a:t>A one hit project.  Librarians rarely make a custom graphic.  (We usually make posters with photographs.)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software would you use?</a:t>
            </a:r>
          </a:p>
        </p:txBody>
      </p:sp>
    </p:spTree>
    <p:extLst>
      <p:ext uri="{BB962C8B-B14F-4D97-AF65-F5344CB8AC3E}">
        <p14:creationId xmlns:p14="http://schemas.microsoft.com/office/powerpoint/2010/main" xmlns="" val="970622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3200400" cy="990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3200400" cy="4495800"/>
          </a:xfrm>
        </p:spPr>
        <p:txBody>
          <a:bodyPr/>
          <a:lstStyle/>
          <a:p>
            <a:r>
              <a:rPr lang="en-US" dirty="0" smtClean="0"/>
              <a:t>Multiple licenses was key.</a:t>
            </a:r>
          </a:p>
          <a:p>
            <a:r>
              <a:rPr lang="en-US" dirty="0" smtClean="0"/>
              <a:t>Lets multiple librarians work on the project.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3123" y="0"/>
            <a:ext cx="59108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06879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Photoshop vs. GIMP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Photoshop</a:t>
            </a:r>
          </a:p>
          <a:p>
            <a:pPr lvl="1"/>
            <a:r>
              <a:rPr lang="en-US" dirty="0" smtClean="0"/>
              <a:t>$160 per license at St. Mary’s, plus staff time to track and file license information centrally.</a:t>
            </a:r>
          </a:p>
          <a:p>
            <a:pPr lvl="1"/>
            <a:r>
              <a:rPr lang="en-US" dirty="0" smtClean="0"/>
              <a:t>Everyone on the project needs a license to be able to edit files.</a:t>
            </a:r>
          </a:p>
          <a:p>
            <a:pPr lvl="1"/>
            <a:r>
              <a:rPr lang="en-US" dirty="0" smtClean="0"/>
              <a:t>A learning curve.</a:t>
            </a:r>
          </a:p>
          <a:p>
            <a:endParaRPr lang="en-US" dirty="0" smtClean="0"/>
          </a:p>
          <a:p>
            <a:r>
              <a:rPr lang="en-US" dirty="0" smtClean="0"/>
              <a:t>GIMP</a:t>
            </a:r>
          </a:p>
          <a:p>
            <a:pPr lvl="1"/>
            <a:r>
              <a:rPr lang="en-US" dirty="0" smtClean="0"/>
              <a:t>$0 per license; no need to manage licenses centrally.</a:t>
            </a:r>
          </a:p>
          <a:p>
            <a:pPr lvl="1"/>
            <a:r>
              <a:rPr lang="en-US" dirty="0" smtClean="0"/>
              <a:t>Can immediately install on any librarian’s computer.</a:t>
            </a:r>
          </a:p>
          <a:p>
            <a:pPr lvl="1"/>
            <a:r>
              <a:rPr lang="en-US" dirty="0" smtClean="0"/>
              <a:t>A learning curve.  (similar to Photoshop)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0687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Photoshop Interface: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8610600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31701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Gimp Interface: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838" y="1752600"/>
            <a:ext cx="8518362" cy="476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62154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Photoshop Interface: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8610600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52400" y="1905000"/>
            <a:ext cx="685800" cy="2133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" y="1600200"/>
            <a:ext cx="35814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24600" y="1752600"/>
            <a:ext cx="2819400" cy="2590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3124200"/>
            <a:ext cx="4675447" cy="76944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Stuff I have to learn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712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Gimp Interface: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838" y="1752600"/>
            <a:ext cx="8594562" cy="480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5000" y="3505200"/>
            <a:ext cx="4675447" cy="76944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Stuff I have to learn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219200" y="1676400"/>
            <a:ext cx="2895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" y="1752600"/>
            <a:ext cx="1447800" cy="464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91400" y="1676400"/>
            <a:ext cx="1600200" cy="480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7485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>Training and Support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Photoshop tutorials              GIMP tutorials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4403706" cy="523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00200"/>
            <a:ext cx="4419600" cy="52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51278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782801"/>
            <a:ext cx="7467600" cy="516079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Maps Project:  Image editing with GIMP</a:t>
            </a:r>
            <a:endParaRPr lang="en-US" dirty="0"/>
          </a:p>
        </p:txBody>
      </p:sp>
      <p:pic>
        <p:nvPicPr>
          <p:cNvPr id="6" name="Picture 2" descr="http://edudemic.com/wp-content/uploads/2012/08/GIMP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500" y="4267200"/>
            <a:ext cx="32385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7706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Economic crisis, budget cuts.</a:t>
            </a:r>
          </a:p>
          <a:p>
            <a:r>
              <a:rPr lang="en-US" dirty="0" smtClean="0"/>
              <a:t>The field of law is changing. Technology helps to prepare lawyers. </a:t>
            </a:r>
          </a:p>
          <a:p>
            <a:r>
              <a:rPr lang="en-US" dirty="0" smtClean="0"/>
              <a:t>The cost of technology tools is high.</a:t>
            </a:r>
          </a:p>
          <a:p>
            <a:r>
              <a:rPr lang="en-US" dirty="0" smtClean="0"/>
              <a:t>Law librarians are asked to do more with less.</a:t>
            </a:r>
          </a:p>
          <a:p>
            <a:r>
              <a:rPr lang="en-US" dirty="0" smtClean="0"/>
              <a:t>Adapt, incorporate, change.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le:Compact audio cassette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47446"/>
            <a:ext cx="5715000" cy="4167554"/>
          </a:xfrm>
          <a:prstGeom prst="rect">
            <a:avLst/>
          </a:prstGeom>
          <a:noFill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5334000"/>
            <a:ext cx="62238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886200"/>
            <a:ext cx="3429000" cy="144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7696200" y="5334000"/>
            <a:ext cx="14478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Audio Tape Conversion: Audacity for 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169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 Legislative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Recordings of floor debates and committee hearings</a:t>
            </a:r>
          </a:p>
          <a:p>
            <a:r>
              <a:rPr lang="en-US" dirty="0" smtClean="0"/>
              <a:t>When you ILL material from the Texas Legislature, they will FedEx you an audio tape.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			…. an audiotape…</a:t>
            </a:r>
            <a:endParaRPr lang="en-US" dirty="0"/>
          </a:p>
        </p:txBody>
      </p:sp>
      <p:pic>
        <p:nvPicPr>
          <p:cNvPr id="4" name="Picture 2" descr="File:Compact audio cassett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0040" y="3200400"/>
            <a:ext cx="3970760" cy="2895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34370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Hipsters                    Professors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752600"/>
            <a:ext cx="398947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ile:Compact audio cassette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648200"/>
            <a:ext cx="2667000" cy="1944858"/>
          </a:xfrm>
          <a:prstGeom prst="rect">
            <a:avLst/>
          </a:prstGeom>
          <a:noFill/>
        </p:spPr>
      </p:pic>
      <p:pic>
        <p:nvPicPr>
          <p:cNvPr id="6149" name="Picture 5" descr="http://farm1.staticflickr.com/100/285199203_fe4747998a_z.jpg?zz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752600"/>
            <a:ext cx="3556000" cy="2667000"/>
          </a:xfrm>
          <a:prstGeom prst="rect">
            <a:avLst/>
          </a:prstGeom>
          <a:noFill/>
        </p:spPr>
      </p:pic>
      <p:pic>
        <p:nvPicPr>
          <p:cNvPr id="6151" name="Picture 7" descr="File:Laptop HP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4648200"/>
            <a:ext cx="2667000" cy="1996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46645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Planning: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We borrowed a tape player from the main campus library.</a:t>
            </a:r>
          </a:p>
          <a:p>
            <a:endParaRPr lang="en-US" dirty="0" smtClean="0"/>
          </a:p>
          <a:p>
            <a:r>
              <a:rPr lang="en-US" dirty="0" smtClean="0"/>
              <a:t>Project framework</a:t>
            </a:r>
          </a:p>
          <a:p>
            <a:pPr lvl="1"/>
            <a:r>
              <a:rPr lang="en-US" dirty="0" smtClean="0"/>
              <a:t>It is unreasonable to give an audio tape to a professor. </a:t>
            </a:r>
          </a:p>
          <a:p>
            <a:pPr lvl="1"/>
            <a:r>
              <a:rPr lang="en-US" dirty="0" smtClean="0"/>
              <a:t>Need to go from audiotape to mp3.</a:t>
            </a:r>
          </a:p>
          <a:p>
            <a:pPr lvl="1"/>
            <a:r>
              <a:rPr lang="en-US" dirty="0" smtClean="0"/>
              <a:t>Need to do this quickly (in days, not in weeks).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software would you use?</a:t>
            </a:r>
          </a:p>
        </p:txBody>
      </p:sp>
    </p:spTree>
    <p:extLst>
      <p:ext uri="{BB962C8B-B14F-4D97-AF65-F5344CB8AC3E}">
        <p14:creationId xmlns:p14="http://schemas.microsoft.com/office/powerpoint/2010/main" xmlns="" val="3883908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3505200" cy="4495800"/>
          </a:xfrm>
        </p:spPr>
        <p:txBody>
          <a:bodyPr/>
          <a:lstStyle/>
          <a:p>
            <a:r>
              <a:rPr lang="en-US" dirty="0" smtClean="0"/>
              <a:t>For audio editing, there is a very clear open source product.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6626" y="0"/>
            <a:ext cx="55773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5177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76400"/>
            <a:ext cx="33528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The open source software is also the dominant product.  Period.</a:t>
            </a:r>
          </a:p>
          <a:p>
            <a:r>
              <a:rPr lang="en-US" dirty="0" smtClean="0"/>
              <a:t>There also is no clear “go to” proprietary product.</a:t>
            </a:r>
          </a:p>
          <a:p>
            <a:pPr lvl="1"/>
            <a:r>
              <a:rPr lang="en-US" smtClean="0"/>
              <a:t>Sound </a:t>
            </a:r>
            <a:r>
              <a:rPr lang="en-US" dirty="0" smtClean="0"/>
              <a:t>Forge Pro at $325 a license is a solid pick.</a:t>
            </a:r>
          </a:p>
          <a:p>
            <a:endParaRPr lang="en-US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9611" y="0"/>
            <a:ext cx="57643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7892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Audacity vs. Sound Forge Pro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Audacity</a:t>
            </a:r>
          </a:p>
          <a:p>
            <a:pPr lvl="1"/>
            <a:r>
              <a:rPr lang="en-US" dirty="0" smtClean="0"/>
              <a:t>Can install it immediately; no purchase approval.</a:t>
            </a:r>
          </a:p>
          <a:p>
            <a:pPr lvl="1"/>
            <a:r>
              <a:rPr lang="en-US" dirty="0" smtClean="0"/>
              <a:t>$0 per license; no need to manage licenses centrally.</a:t>
            </a:r>
          </a:p>
          <a:p>
            <a:pPr lvl="1"/>
            <a:r>
              <a:rPr lang="en-US" dirty="0" smtClean="0"/>
              <a:t>Able to find instructions for what we needed to do (go from audiotape to mp3).</a:t>
            </a:r>
          </a:p>
          <a:p>
            <a:endParaRPr lang="en-US" dirty="0" smtClean="0"/>
          </a:p>
          <a:p>
            <a:r>
              <a:rPr lang="en-US" dirty="0" smtClean="0"/>
              <a:t>Sound Forge Pro</a:t>
            </a:r>
          </a:p>
          <a:p>
            <a:pPr lvl="1"/>
            <a:r>
              <a:rPr lang="en-US" dirty="0" smtClean="0"/>
              <a:t>$325 per license; staff time to track the license for each install.</a:t>
            </a:r>
          </a:p>
          <a:p>
            <a:pPr lvl="1"/>
            <a:r>
              <a:rPr lang="en-US" dirty="0" smtClean="0"/>
              <a:t>Able to find instructions for what we needed to do.  But, fewer instructions available.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4052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>Training and Support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Sound Forge                       Audacity</a:t>
            </a:r>
            <a:endParaRPr lang="en-US" dirty="0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600200"/>
            <a:ext cx="443409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7888" y="1524001"/>
            <a:ext cx="449611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3581400" y="1752600"/>
            <a:ext cx="9906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153400" y="1676400"/>
            <a:ext cx="9906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5717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le:Compact audio cassette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5715000" cy="4167554"/>
          </a:xfrm>
          <a:prstGeom prst="rect">
            <a:avLst/>
          </a:prstGeom>
          <a:noFill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5334000"/>
            <a:ext cx="62238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886200"/>
            <a:ext cx="3429000" cy="144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7696200" y="5334000"/>
            <a:ext cx="14478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Audio Tape Conversion: Audacity for 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80130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 source </a:t>
            </a:r>
            <a:br>
              <a:rPr lang="en-US" dirty="0" smtClean="0"/>
            </a:br>
            <a:r>
              <a:rPr lang="en-US" sz="4900" dirty="0" smtClean="0"/>
              <a:t>Web Development at St. Mary’s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Intranet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Institutional Repository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(both, and more, can run on the same server)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81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Open Source?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Free or low cost</a:t>
            </a:r>
          </a:p>
          <a:p>
            <a:r>
              <a:rPr lang="en-US" dirty="0" smtClean="0"/>
              <a:t>No vendor lock-in</a:t>
            </a:r>
          </a:p>
          <a:p>
            <a:r>
              <a:rPr lang="en-US" dirty="0" smtClean="0"/>
              <a:t>User centric development</a:t>
            </a:r>
          </a:p>
          <a:p>
            <a:r>
              <a:rPr lang="en-US" dirty="0" smtClean="0"/>
              <a:t>Freedom to innovate </a:t>
            </a:r>
          </a:p>
          <a:p>
            <a:r>
              <a:rPr lang="en-US" dirty="0" smtClean="0"/>
              <a:t>Reliable through peer review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08113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Open source Platforms </a:t>
            </a:r>
            <a:r>
              <a:rPr lang="en-US" dirty="0" err="1" smtClean="0"/>
              <a:t>vs</a:t>
            </a:r>
            <a:r>
              <a:rPr lang="en-US" dirty="0" smtClean="0"/>
              <a:t>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Desktop Applications</a:t>
            </a:r>
          </a:p>
          <a:p>
            <a:pPr lvl="1"/>
            <a:r>
              <a:rPr lang="en-US" dirty="0" smtClean="0"/>
              <a:t>Same amount of time to learn how to use open source software.</a:t>
            </a:r>
          </a:p>
          <a:p>
            <a:pPr lvl="1"/>
            <a:r>
              <a:rPr lang="en-US" dirty="0" smtClean="0"/>
              <a:t>More documentation required for proprietary:  Must track licenses for each install.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Platforms</a:t>
            </a:r>
          </a:p>
          <a:p>
            <a:pPr lvl="1"/>
            <a:r>
              <a:rPr lang="en-US" dirty="0" smtClean="0"/>
              <a:t>Vendor run products are often very expensive.  $1,000s per year.</a:t>
            </a:r>
          </a:p>
          <a:p>
            <a:pPr lvl="1"/>
            <a:r>
              <a:rPr lang="en-US" dirty="0" smtClean="0"/>
              <a:t>More technical skill is required to do your own.  (Still some technical skill to configure a vendor’s product.)</a:t>
            </a:r>
          </a:p>
          <a:p>
            <a:pPr lvl="1"/>
            <a:r>
              <a:rPr lang="en-US" dirty="0" smtClean="0"/>
              <a:t>More documentation required for open source:  Must keep configuration notes.</a:t>
            </a:r>
          </a:p>
        </p:txBody>
      </p:sp>
    </p:spTree>
    <p:extLst>
      <p:ext uri="{BB962C8B-B14F-4D97-AF65-F5344CB8AC3E}">
        <p14:creationId xmlns:p14="http://schemas.microsoft.com/office/powerpoint/2010/main" xmlns="" val="30614859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Open source Platforms </a:t>
            </a:r>
            <a:r>
              <a:rPr lang="en-US" dirty="0" err="1" smtClean="0"/>
              <a:t>vs</a:t>
            </a:r>
            <a:r>
              <a:rPr lang="en-US" dirty="0" smtClean="0"/>
              <a:t>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828800"/>
            <a:ext cx="9144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Fewer hidden costs in proprietary </a:t>
            </a:r>
            <a:r>
              <a:rPr lang="en-US" b="1" dirty="0" smtClean="0"/>
              <a:t>platforms</a:t>
            </a:r>
            <a:r>
              <a:rPr lang="en-US" dirty="0" smtClean="0"/>
              <a:t> - </a:t>
            </a:r>
            <a:r>
              <a:rPr lang="en-US" dirty="0" err="1" smtClean="0"/>
              <a:t>CMSes</a:t>
            </a:r>
            <a:r>
              <a:rPr lang="en-US" dirty="0" smtClean="0"/>
              <a:t>, repository platforms, server stuff – (issues with server administration or troubleshooting).</a:t>
            </a:r>
          </a:p>
          <a:p>
            <a:pPr lvl="1"/>
            <a:r>
              <a:rPr lang="en-US" dirty="0" smtClean="0"/>
              <a:t>Main benefit of open source is you can get a service plan or consultant, and there is competition there.  No vendor lock in with open source.</a:t>
            </a:r>
          </a:p>
          <a:p>
            <a:endParaRPr lang="en-US" dirty="0" smtClean="0"/>
          </a:p>
          <a:p>
            <a:r>
              <a:rPr lang="en-US" dirty="0" smtClean="0"/>
              <a:t>Fewer hidden costs in open source </a:t>
            </a:r>
            <a:r>
              <a:rPr lang="en-US" b="1" dirty="0" smtClean="0"/>
              <a:t>desktop applications </a:t>
            </a:r>
            <a:r>
              <a:rPr lang="en-US" dirty="0" smtClean="0"/>
              <a:t>(issues with tracking licenses or finding install CDs 2 years later).</a:t>
            </a:r>
          </a:p>
        </p:txBody>
      </p:sp>
    </p:spTree>
    <p:extLst>
      <p:ext uri="{BB962C8B-B14F-4D97-AF65-F5344CB8AC3E}">
        <p14:creationId xmlns:p14="http://schemas.microsoft.com/office/powerpoint/2010/main" xmlns="" val="24643740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 on St. Mary’s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Small main campus</a:t>
            </a:r>
          </a:p>
          <a:p>
            <a:pPr lvl="1"/>
            <a:r>
              <a:rPr lang="en-US" dirty="0" smtClean="0"/>
              <a:t>School of Law = about 900 students and faculty</a:t>
            </a:r>
          </a:p>
          <a:p>
            <a:pPr lvl="1"/>
            <a:r>
              <a:rPr lang="en-US" dirty="0" smtClean="0"/>
              <a:t>Entire university (including the School of Law) = about 4,000 students and faculty</a:t>
            </a:r>
          </a:p>
          <a:p>
            <a:r>
              <a:rPr lang="en-US" dirty="0" smtClean="0"/>
              <a:t>Limited IT support</a:t>
            </a:r>
          </a:p>
          <a:p>
            <a:r>
              <a:rPr lang="en-US" dirty="0" smtClean="0"/>
              <a:t>Limited central resources (main campus is tiny)</a:t>
            </a:r>
          </a:p>
          <a:p>
            <a:r>
              <a:rPr lang="en-US" dirty="0" smtClean="0"/>
              <a:t>Private:  Funded by student tuition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82624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1600200"/>
            <a:ext cx="32004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Simple place to keep documents and policies</a:t>
            </a:r>
          </a:p>
          <a:p>
            <a:pPr lvl="1"/>
            <a:r>
              <a:rPr lang="en-US" dirty="0" smtClean="0"/>
              <a:t>Goal = nothing lives in email</a:t>
            </a:r>
          </a:p>
          <a:p>
            <a:r>
              <a:rPr lang="en-US" dirty="0" err="1" smtClean="0"/>
              <a:t>Drupal</a:t>
            </a:r>
            <a:r>
              <a:rPr lang="en-US" dirty="0" smtClean="0"/>
              <a:t> one click install </a:t>
            </a:r>
          </a:p>
          <a:p>
            <a:pPr lvl="1"/>
            <a:r>
              <a:rPr lang="en-US" dirty="0" smtClean="0"/>
              <a:t>non technical</a:t>
            </a:r>
          </a:p>
          <a:p>
            <a:r>
              <a:rPr lang="en-US" dirty="0" smtClean="0"/>
              <a:t>Security issues:</a:t>
            </a:r>
          </a:p>
          <a:p>
            <a:pPr lvl="1"/>
            <a:r>
              <a:rPr lang="en-US" dirty="0" smtClean="0"/>
              <a:t>Can’t be used for truly confidential information</a:t>
            </a:r>
          </a:p>
          <a:p>
            <a:endParaRPr lang="en-US" dirty="0" smtClean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95" y="1631192"/>
            <a:ext cx="5924305" cy="515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28600"/>
            <a:ext cx="91440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4400" dirty="0" smtClean="0"/>
              <a:t>Intranet:  Quick file sharing in </a:t>
            </a:r>
            <a:r>
              <a:rPr lang="en-US" sz="4400" dirty="0" err="1" smtClean="0"/>
              <a:t>Drupal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4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Institutional Repository in Omeka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91200" y="1600200"/>
            <a:ext cx="33528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Platform to display digital objects and share metadata</a:t>
            </a:r>
          </a:p>
          <a:p>
            <a:pPr lvl="1"/>
            <a:r>
              <a:rPr lang="en-US" dirty="0" smtClean="0"/>
              <a:t>OAI-PMH repository capabilities</a:t>
            </a:r>
          </a:p>
          <a:p>
            <a:r>
              <a:rPr lang="en-US" dirty="0" smtClean="0"/>
              <a:t>Omeka install</a:t>
            </a:r>
          </a:p>
          <a:p>
            <a:pPr lvl="1"/>
            <a:r>
              <a:rPr lang="en-US" dirty="0" smtClean="0"/>
              <a:t>Light server requirements</a:t>
            </a:r>
          </a:p>
          <a:p>
            <a:pPr lvl="1"/>
            <a:r>
              <a:rPr lang="en-US" dirty="0" smtClean="0"/>
              <a:t>Good for access</a:t>
            </a:r>
          </a:p>
          <a:p>
            <a:pPr lvl="1"/>
            <a:r>
              <a:rPr lang="en-US" dirty="0" smtClean="0"/>
              <a:t>Bad for preservation</a:t>
            </a:r>
          </a:p>
        </p:txBody>
      </p:sp>
      <p:pic>
        <p:nvPicPr>
          <p:cNvPr id="4099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26" y="1676400"/>
            <a:ext cx="5994674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337081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Cheap hosting:  Comes with Open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5358"/>
            <a:ext cx="9144000" cy="714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8153400"/>
            <a:ext cx="7391400" cy="737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066800" y="1143000"/>
            <a:ext cx="25146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91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68774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8950" y="27598"/>
            <a:ext cx="2305050" cy="233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2371725"/>
            <a:ext cx="22193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4572000"/>
            <a:ext cx="219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00" y="57150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One-Click installs with cheap webhosting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2584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source:  Free-as-in-puppy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Things that get hard:</a:t>
            </a:r>
          </a:p>
          <a:p>
            <a:pPr lvl="1"/>
            <a:r>
              <a:rPr lang="en-US" dirty="0" smtClean="0"/>
              <a:t>Troubleshooting.  How do I add this tiny little feature?</a:t>
            </a:r>
          </a:p>
          <a:p>
            <a:pPr lvl="1"/>
            <a:r>
              <a:rPr lang="en-US" dirty="0" smtClean="0"/>
              <a:t>Backups.  How do I make a backup?  You really have to understand the backend to do this right.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Easy to make something quickly.</a:t>
            </a:r>
          </a:p>
          <a:p>
            <a:r>
              <a:rPr lang="en-US" dirty="0" smtClean="0"/>
              <a:t>Hard to ensure long term existence.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84898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Open source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Web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No up front or ongoing money allocations for new projects (many projects can run on one server)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Can be free-as-in-puppy; can take significant staff time to set up and maintain.</a:t>
            </a:r>
          </a:p>
          <a:p>
            <a:pPr lvl="1"/>
            <a:r>
              <a:rPr lang="en-US" dirty="0" smtClean="0"/>
              <a:t>Security and backups are all in house;  can be risky.</a:t>
            </a:r>
          </a:p>
          <a:p>
            <a:pPr lvl="1"/>
            <a:r>
              <a:rPr lang="en-US" dirty="0" smtClean="0"/>
              <a:t>Not enough technology skills in the law library community to quickly replace staff.</a:t>
            </a:r>
          </a:p>
        </p:txBody>
      </p:sp>
    </p:spTree>
    <p:extLst>
      <p:ext uri="{BB962C8B-B14F-4D97-AF65-F5344CB8AC3E}">
        <p14:creationId xmlns:p14="http://schemas.microsoft.com/office/powerpoint/2010/main" xmlns="" val="34688321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Use sleep mode and power management features on your computer to save money on your energy bill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0"/>
            <a:ext cx="5478732" cy="3581400"/>
          </a:xfrm>
          <a:prstGeom prst="rect">
            <a:avLst/>
          </a:prstGeom>
          <a:noFill/>
        </p:spPr>
      </p:pic>
      <p:pic>
        <p:nvPicPr>
          <p:cNvPr id="1030" name="Picture 6" descr="http://2jdata.com/wp-content/uploads/2012/03/Compu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1"/>
            <a:ext cx="5410200" cy="3671208"/>
          </a:xfrm>
          <a:prstGeom prst="rect">
            <a:avLst/>
          </a:prstGeom>
          <a:noFill/>
        </p:spPr>
      </p:pic>
      <p:pic>
        <p:nvPicPr>
          <p:cNvPr id="1028" name="Picture 4" descr="Server Room Utilizing Cat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310889"/>
            <a:ext cx="5334000" cy="35471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1000780"/>
            <a:ext cx="1981200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Applications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4876800"/>
            <a:ext cx="1524000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Servers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637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 about Open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“Open source is more risky because the project/software/community could just disappear!”</a:t>
            </a:r>
          </a:p>
          <a:p>
            <a:r>
              <a:rPr lang="en-US" dirty="0" smtClean="0"/>
              <a:t>“Open source must be less secure. Anyone could just add malicious code!”</a:t>
            </a:r>
          </a:p>
          <a:p>
            <a:r>
              <a:rPr lang="en-US" dirty="0"/>
              <a:t>“If we go with open source, we won’t be able to get support!”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566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Open source Platforms </a:t>
            </a:r>
            <a:r>
              <a:rPr lang="en-US" dirty="0" err="1" smtClean="0"/>
              <a:t>vs</a:t>
            </a:r>
            <a:r>
              <a:rPr lang="en-US" dirty="0" smtClean="0"/>
              <a:t>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Desktop Applications: Payoff for all</a:t>
            </a:r>
          </a:p>
          <a:p>
            <a:pPr lvl="1"/>
            <a:r>
              <a:rPr lang="en-US" dirty="0" smtClean="0"/>
              <a:t>Same amount of time to learn how to use open source software.</a:t>
            </a:r>
          </a:p>
          <a:p>
            <a:pPr lvl="1"/>
            <a:r>
              <a:rPr lang="en-US" dirty="0" smtClean="0"/>
              <a:t>More documentation required for proprietary:  Must track licenses for each install.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Platforms:  Complex tradeoffs</a:t>
            </a:r>
          </a:p>
          <a:p>
            <a:pPr lvl="1"/>
            <a:r>
              <a:rPr lang="en-US" dirty="0" smtClean="0"/>
              <a:t>Vendor run products are often very expensive.  $1,000s per year.  Vendor lock-in is costly.</a:t>
            </a:r>
          </a:p>
          <a:p>
            <a:pPr lvl="1"/>
            <a:r>
              <a:rPr lang="en-US" dirty="0" smtClean="0"/>
              <a:t>More technical skill is required to do your own.  (Still some technical skill to configure a vendor’s product.)</a:t>
            </a:r>
          </a:p>
          <a:p>
            <a:pPr lvl="1"/>
            <a:r>
              <a:rPr lang="en-US" dirty="0" smtClean="0"/>
              <a:t>More documentation required for open source:  Must keep configuration notes.</a:t>
            </a:r>
          </a:p>
        </p:txBody>
      </p:sp>
    </p:spTree>
    <p:extLst>
      <p:ext uri="{BB962C8B-B14F-4D97-AF65-F5344CB8AC3E}">
        <p14:creationId xmlns:p14="http://schemas.microsoft.com/office/powerpoint/2010/main" xmlns="" val="19654507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Open source Platforms </a:t>
            </a:r>
            <a:r>
              <a:rPr lang="en-US" dirty="0" err="1" smtClean="0"/>
              <a:t>vs</a:t>
            </a:r>
            <a:r>
              <a:rPr lang="en-US" dirty="0" smtClean="0"/>
              <a:t>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828800"/>
            <a:ext cx="9144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Fewer hidden costs in proprietary </a:t>
            </a:r>
            <a:r>
              <a:rPr lang="en-US" b="1" dirty="0" smtClean="0"/>
              <a:t>platforms</a:t>
            </a:r>
            <a:r>
              <a:rPr lang="en-US" dirty="0" smtClean="0"/>
              <a:t> - </a:t>
            </a:r>
            <a:r>
              <a:rPr lang="en-US" dirty="0" err="1" smtClean="0"/>
              <a:t>CMSes</a:t>
            </a:r>
            <a:r>
              <a:rPr lang="en-US" dirty="0" smtClean="0"/>
              <a:t>, repository platforms, server stuff – (issues with server administration or troubleshooting).</a:t>
            </a:r>
          </a:p>
          <a:p>
            <a:pPr lvl="1"/>
            <a:r>
              <a:rPr lang="en-US" dirty="0" smtClean="0"/>
              <a:t>Main benefit of open source is you can get a service plan or consultant, and there is competition there.  No vendor lock in with open source.</a:t>
            </a:r>
          </a:p>
          <a:p>
            <a:endParaRPr lang="en-US" dirty="0" smtClean="0"/>
          </a:p>
          <a:p>
            <a:r>
              <a:rPr lang="en-US" dirty="0" smtClean="0"/>
              <a:t>Fewer hidden costs in open source </a:t>
            </a:r>
            <a:r>
              <a:rPr lang="en-US" b="1" dirty="0" smtClean="0"/>
              <a:t>desktop applications </a:t>
            </a:r>
            <a:r>
              <a:rPr lang="en-US" dirty="0" smtClean="0"/>
              <a:t>(issues with tracking licenses or finding install CDs 2 years later).</a:t>
            </a:r>
          </a:p>
        </p:txBody>
      </p:sp>
    </p:spTree>
    <p:extLst>
      <p:ext uri="{BB962C8B-B14F-4D97-AF65-F5344CB8AC3E}">
        <p14:creationId xmlns:p14="http://schemas.microsoft.com/office/powerpoint/2010/main" xmlns="" val="26793853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Any questions?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2570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Gartner Survey on Open Source Software</a:t>
            </a:r>
            <a:endParaRPr lang="en-US" dirty="0"/>
          </a:p>
        </p:txBody>
      </p:sp>
      <p:pic>
        <p:nvPicPr>
          <p:cNvPr id="4" name="Content Placeholder 3" descr="gartner-thumb-1512x786-76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676400"/>
            <a:ext cx="9144000" cy="48768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You Probably Know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Firefox</a:t>
            </a:r>
          </a:p>
          <a:p>
            <a:endParaRPr lang="en-US" dirty="0" smtClean="0"/>
          </a:p>
          <a:p>
            <a:r>
              <a:rPr lang="en-US" dirty="0" err="1" smtClean="0"/>
              <a:t>OpenOffice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VLC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http://cdn.macrumors.com/article-new/2013/01/firefox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524000"/>
            <a:ext cx="1066800" cy="1066800"/>
          </a:xfrm>
          <a:prstGeom prst="rect">
            <a:avLst/>
          </a:prstGeom>
          <a:noFill/>
        </p:spPr>
      </p:pic>
      <p:pic>
        <p:nvPicPr>
          <p:cNvPr id="6148" name="Picture 4" descr="http://www.openoffice.org/trademark/logo_color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2057400"/>
            <a:ext cx="2857500" cy="1428750"/>
          </a:xfrm>
          <a:prstGeom prst="rect">
            <a:avLst/>
          </a:prstGeom>
          <a:noFill/>
        </p:spPr>
      </p:pic>
      <p:pic>
        <p:nvPicPr>
          <p:cNvPr id="7" name="Picture 6" descr="largeVL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33600" y="358140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You Might Not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Content Management: </a:t>
            </a:r>
            <a:r>
              <a:rPr lang="en-US" dirty="0" err="1" smtClean="0"/>
              <a:t>Drupal</a:t>
            </a:r>
            <a:r>
              <a:rPr lang="en-US" dirty="0" smtClean="0"/>
              <a:t>, </a:t>
            </a:r>
            <a:r>
              <a:rPr lang="en-US" dirty="0" err="1" smtClean="0"/>
              <a:t>WordPress</a:t>
            </a:r>
            <a:r>
              <a:rPr lang="en-US" dirty="0" smtClean="0"/>
              <a:t>, </a:t>
            </a:r>
            <a:r>
              <a:rPr lang="en-US" dirty="0" err="1" smtClean="0"/>
              <a:t>Omeka</a:t>
            </a:r>
            <a:endParaRPr lang="en-US" dirty="0" smtClean="0"/>
          </a:p>
          <a:p>
            <a:r>
              <a:rPr lang="en-US" dirty="0" smtClean="0"/>
              <a:t>Integrated Library System: Evergreen, </a:t>
            </a:r>
            <a:r>
              <a:rPr lang="en-US" dirty="0" err="1" smtClean="0"/>
              <a:t>Koha</a:t>
            </a:r>
            <a:endParaRPr lang="en-US" dirty="0" smtClean="0"/>
          </a:p>
          <a:p>
            <a:r>
              <a:rPr lang="en-US" dirty="0" smtClean="0"/>
              <a:t>Course Management: </a:t>
            </a:r>
            <a:r>
              <a:rPr lang="en-US" dirty="0" err="1" smtClean="0"/>
              <a:t>Moodle</a:t>
            </a:r>
            <a:endParaRPr lang="en-US" dirty="0" smtClean="0"/>
          </a:p>
          <a:p>
            <a:r>
              <a:rPr lang="en-US" dirty="0" smtClean="0"/>
              <a:t>Survey: </a:t>
            </a:r>
            <a:r>
              <a:rPr lang="en-US" dirty="0" err="1" smtClean="0"/>
              <a:t>Limesurvey</a:t>
            </a:r>
            <a:endParaRPr lang="en-US" dirty="0" smtClean="0"/>
          </a:p>
          <a:p>
            <a:r>
              <a:rPr lang="en-US" dirty="0" smtClean="0"/>
              <a:t>Repository: </a:t>
            </a:r>
            <a:r>
              <a:rPr lang="en-US" dirty="0" err="1" smtClean="0"/>
              <a:t>DSpace</a:t>
            </a:r>
            <a:r>
              <a:rPr lang="en-US" dirty="0" smtClean="0"/>
              <a:t>, </a:t>
            </a:r>
            <a:r>
              <a:rPr lang="en-US" dirty="0" err="1" smtClean="0"/>
              <a:t>Eprints</a:t>
            </a:r>
            <a:r>
              <a:rPr lang="en-US" dirty="0" smtClean="0"/>
              <a:t>, Fedora</a:t>
            </a:r>
          </a:p>
          <a:p>
            <a:r>
              <a:rPr lang="en-US" dirty="0" smtClean="0"/>
              <a:t>Journal publishing: Open Journal Systems</a:t>
            </a:r>
          </a:p>
          <a:p>
            <a:r>
              <a:rPr lang="en-US" dirty="0" smtClean="0"/>
              <a:t>Image Editing: GIMP</a:t>
            </a:r>
          </a:p>
          <a:p>
            <a:r>
              <a:rPr lang="en-US" dirty="0" smtClean="0"/>
              <a:t>Operating System: </a:t>
            </a:r>
            <a:r>
              <a:rPr lang="en-US" dirty="0" err="1" smtClean="0"/>
              <a:t>Ubuntu</a:t>
            </a:r>
            <a:endParaRPr lang="en-US" dirty="0" smtClean="0"/>
          </a:p>
          <a:p>
            <a:r>
              <a:rPr lang="en-US" dirty="0" smtClean="0"/>
              <a:t>……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p Arrow 3"/>
          <p:cNvSpPr/>
          <p:nvPr/>
        </p:nvSpPr>
        <p:spPr>
          <a:xfrm>
            <a:off x="1295400" y="304800"/>
            <a:ext cx="685800" cy="9144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 presentation for college cours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 for college course</Template>
  <TotalTime>0</TotalTime>
  <Words>2431</Words>
  <Application>Microsoft Office PowerPoint</Application>
  <PresentationFormat>On-screen Show (4:3)</PresentationFormat>
  <Paragraphs>289</Paragraphs>
  <Slides>52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Academic presentation for college course</vt:lpstr>
      <vt:lpstr>Open Source Software Tools for Law Libraries </vt:lpstr>
      <vt:lpstr>What Is Open Source Software?</vt:lpstr>
      <vt:lpstr>The Reality</vt:lpstr>
      <vt:lpstr>Why Open Source? </vt:lpstr>
      <vt:lpstr>Myths about Open Source</vt:lpstr>
      <vt:lpstr>Gartner Survey on Open Source Software</vt:lpstr>
      <vt:lpstr>Tools You Probably Know of</vt:lpstr>
      <vt:lpstr>Tools You Might Not Know</vt:lpstr>
      <vt:lpstr>Slide 9</vt:lpstr>
      <vt:lpstr>Slide 10</vt:lpstr>
      <vt:lpstr>Is Open Source Right for Me and My Law Library?</vt:lpstr>
      <vt:lpstr>Slide 12</vt:lpstr>
      <vt:lpstr>Slide 13</vt:lpstr>
      <vt:lpstr>Demos on Open Source Projects </vt:lpstr>
      <vt:lpstr>Slide 15</vt:lpstr>
      <vt:lpstr>Open source  Desktop Applications at St. Mary’s</vt:lpstr>
      <vt:lpstr>Maps Project:  Image editing with GIMP</vt:lpstr>
      <vt:lpstr>Old Map:</vt:lpstr>
      <vt:lpstr>New Map:</vt:lpstr>
      <vt:lpstr>Old</vt:lpstr>
      <vt:lpstr>Project Planning:</vt:lpstr>
      <vt:lpstr>Slide 22</vt:lpstr>
      <vt:lpstr>Photoshop vs. GIMP</vt:lpstr>
      <vt:lpstr>Photoshop Interface:</vt:lpstr>
      <vt:lpstr>Gimp Interface:</vt:lpstr>
      <vt:lpstr>Photoshop Interface:</vt:lpstr>
      <vt:lpstr>Gimp Interface:</vt:lpstr>
      <vt:lpstr>Training and Support Photoshop tutorials              GIMP tutorials</vt:lpstr>
      <vt:lpstr>Maps Project:  Image editing with GIMP</vt:lpstr>
      <vt:lpstr>Audio Tape Conversion: Audacity for ILL</vt:lpstr>
      <vt:lpstr>Texas Legislative materials</vt:lpstr>
      <vt:lpstr>Hipsters                    Professors</vt:lpstr>
      <vt:lpstr>Project Planning:</vt:lpstr>
      <vt:lpstr>Slide 34</vt:lpstr>
      <vt:lpstr>Slide 35</vt:lpstr>
      <vt:lpstr>Audacity vs. Sound Forge Pro</vt:lpstr>
      <vt:lpstr>Training and Support Sound Forge                       Audacity</vt:lpstr>
      <vt:lpstr>Audio Tape Conversion: Audacity for ILL</vt:lpstr>
      <vt:lpstr>Open source  Web Development at St. Mary’s</vt:lpstr>
      <vt:lpstr>Open source Platforms vs Applications</vt:lpstr>
      <vt:lpstr>Open source Platforms vs Applications</vt:lpstr>
      <vt:lpstr>Background on St. Mary’s University</vt:lpstr>
      <vt:lpstr>Slide 43</vt:lpstr>
      <vt:lpstr>Institutional Repository in Omeka</vt:lpstr>
      <vt:lpstr>Cheap hosting:  Comes with Open Source</vt:lpstr>
      <vt:lpstr>Slide 46</vt:lpstr>
      <vt:lpstr>Open source:  Free-as-in-puppy</vt:lpstr>
      <vt:lpstr>Open source  Web Development</vt:lpstr>
      <vt:lpstr>Slide 49</vt:lpstr>
      <vt:lpstr>Open source Platforms vs Applications</vt:lpstr>
      <vt:lpstr>Open source Platforms vs Applications</vt:lpstr>
      <vt:lpstr>Any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2010-01-21T19:35:47Z</dcterms:created>
  <dcterms:modified xsi:type="dcterms:W3CDTF">2013-04-09T19:25:59Z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TC103524791033</vt:lpwstr>
  </property>
</Properties>
</file>