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y="5143500" cx="9144000"/>
  <p:notesSz cx="6858000" cy="9144000"/>
  <p:embeddedFontLst>
    <p:embeddedFont>
      <p:font typeface="Archivo Black"/>
      <p:regular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font" Target="fonts/ArchivoBlack-regular.fntdata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263524783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263524783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5d81b21a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15d81b21a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5d81b21a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15d81b21a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15d81b21a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15d81b21a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15d81b21a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15d81b21a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134d3dec1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134d3dec1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134d3dec1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134d3dec1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134d3dec1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134d3dec1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17d36b9f4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17d36b9f4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26808ebe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26808ebe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1fe2d3522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1fe2d352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26808ebe86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26808ebe86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26808ebe8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26808ebe8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26808ebe8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26808ebe8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26808ebe86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26808ebe86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26808ebe86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26808ebe86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26808ebe8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26808ebe8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26808ebe8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26808ebe8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26808ebe8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26808ebe8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26808ebe86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26808ebe8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26808ebe8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26808ebe8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134d3dec1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134d3dec1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26808ebe86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26808ebe86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26808ebe86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26808ebe86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26808ebe86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26808ebe8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26808ebe86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26808ebe86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134d3dec1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134d3dec1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1fe2d35228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1fe2d3522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134d3dec1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134d3dec1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1fe2d3522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1fe2d3522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d15155d95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d15155d95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d15155d95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d15155d95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1a23341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21a23341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d15155d9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d15155d9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5d81b21a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15d81b21a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15d81b21a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15d81b21a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15d81b21a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15d81b21a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162a7b21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162a7b21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library.ucla.edu/about/policies/policy-regarding-mediated-copying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Relationship Id="rId4" Type="http://schemas.openxmlformats.org/officeDocument/2006/relationships/image" Target="../media/image12.png"/><Relationship Id="rId5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3d.si.edu/" TargetMode="External"/><Relationship Id="rId4" Type="http://schemas.openxmlformats.org/officeDocument/2006/relationships/hyperlink" Target="https://nasa3d.arc.nasa.gov/" TargetMode="External"/><Relationship Id="rId9" Type="http://schemas.openxmlformats.org/officeDocument/2006/relationships/image" Target="../media/image29.jpg"/><Relationship Id="rId5" Type="http://schemas.openxmlformats.org/officeDocument/2006/relationships/hyperlink" Target="https://3dprint.nih.gov/" TargetMode="External"/><Relationship Id="rId6" Type="http://schemas.openxmlformats.org/officeDocument/2006/relationships/hyperlink" Target="https://www.myminifactory.com/scantheworld/" TargetMode="External"/><Relationship Id="rId7" Type="http://schemas.openxmlformats.org/officeDocument/2006/relationships/hyperlink" Target="https://www.thingiverse.com/met/designs" TargetMode="External"/><Relationship Id="rId8" Type="http://schemas.openxmlformats.org/officeDocument/2006/relationships/image" Target="../media/image2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bit.ly/3JxcbAc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"/>
            <a:ext cx="9144000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469111"/>
            <a:ext cx="8520600" cy="157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Copyright, 3D Printing, </a:t>
            </a:r>
            <a:r>
              <a:rPr b="1" lang="en" sz="350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and</a:t>
            </a:r>
            <a:r>
              <a:rPr b="1" lang="en" sz="350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 the</a:t>
            </a:r>
            <a:r>
              <a:rPr b="1" lang="en" sz="380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 Value </a:t>
            </a:r>
            <a:r>
              <a:rPr b="1" lang="en" sz="350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of</a:t>
            </a:r>
            <a:r>
              <a:rPr b="1" lang="en" sz="380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 Open, Vetted 3D OER</a:t>
            </a:r>
            <a:endParaRPr b="1" sz="7900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485504" y="2314875"/>
            <a:ext cx="4557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Lee Bareford</a:t>
            </a:r>
            <a:endParaRPr b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 of the Learning Commons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Georgia Southern University Libraries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Savannah, Georgia</a:t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3991117" y="2314878"/>
            <a:ext cx="4557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John Schlipp</a:t>
            </a:r>
            <a:endParaRPr b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 of Research Services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Georgia Southern University Libraries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Statesboro, Georgia</a:t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480086" y="3491048"/>
            <a:ext cx="4557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Wilhelmina Randtke</a:t>
            </a:r>
            <a:endParaRPr b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 of Systems and Technologies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Georgia Southern University Libraries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Statesboro, Georgia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Copyright </a:t>
            </a:r>
            <a:r>
              <a:rPr b="1" lang="en" sz="240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Infringement Possibilities…</a:t>
            </a:r>
            <a:r>
              <a:rPr lang="en" sz="2400"/>
              <a:t> </a:t>
            </a:r>
            <a:endParaRPr sz="2400"/>
          </a:p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CAD design files or software codes copyrighted as </a:t>
            </a:r>
            <a:r>
              <a:rPr b="1" lang="en">
                <a:solidFill>
                  <a:srgbClr val="FF0000"/>
                </a:solidFill>
              </a:rPr>
              <a:t>pictorial, graphical, or literary works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Software codes as </a:t>
            </a:r>
            <a:r>
              <a:rPr b="1" lang="en">
                <a:solidFill>
                  <a:srgbClr val="FF0000"/>
                </a:solidFill>
              </a:rPr>
              <a:t>literary works</a:t>
            </a:r>
            <a:r>
              <a:rPr lang="en">
                <a:solidFill>
                  <a:schemeClr val="dk1"/>
                </a:solidFill>
              </a:rPr>
              <a:t> for copyright registration.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en">
                <a:solidFill>
                  <a:schemeClr val="dk1"/>
                </a:solidFill>
              </a:rPr>
              <a:t>CAD files could be copyrighted or shared as open source code. </a:t>
            </a:r>
            <a:endParaRPr i="1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Physical 3D objects copied such as toy figures or costume jewelry are copyright protected as </a:t>
            </a:r>
            <a:r>
              <a:rPr b="1" lang="en">
                <a:solidFill>
                  <a:srgbClr val="FF0000"/>
                </a:solidFill>
              </a:rPr>
              <a:t>sculptural works</a:t>
            </a:r>
            <a:r>
              <a:rPr lang="en">
                <a:solidFill>
                  <a:schemeClr val="dk1"/>
                </a:solidFill>
              </a:rPr>
              <a:t>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Most copyright litigation tied to 3D printing deals with the anti-circumvention provision of the Digital Millennium Copyright Act (DMCA).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DMCA “safe harbor” possibly protects libraries from liability only if self service use applies, such as photocopiers and scanners.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>
                <a:solidFill>
                  <a:srgbClr val="FF0000"/>
                </a:solidFill>
              </a:rPr>
              <a:t>Since self service is unlikely, both libraries and 3D printer customers could be liable for potential copyright infringement. 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Copyright Assessment: Avoiding Infringement</a:t>
            </a:r>
            <a:endParaRPr b="1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311700" y="1152475"/>
            <a:ext cx="8520600" cy="36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Limitations on Copyright Owner Rights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Unsupervised copying by users: Signag</a:t>
            </a:r>
            <a:r>
              <a:rPr lang="en" sz="2000">
                <a:solidFill>
                  <a:schemeClr val="dk1"/>
                </a:solidFill>
              </a:rPr>
              <a:t>e notice posted near printer </a:t>
            </a:r>
            <a:r>
              <a:rPr lang="en" sz="2000">
                <a:solidFill>
                  <a:schemeClr val="dk1"/>
                </a:solidFill>
              </a:rPr>
              <a:t>§108(f)*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Users uploading infringement material: DMCA “safe harbor” for “online service providers” </a:t>
            </a:r>
            <a:r>
              <a:rPr lang="en" sz="2000">
                <a:solidFill>
                  <a:schemeClr val="dk1"/>
                </a:solidFill>
              </a:rPr>
              <a:t>§ 512** does not fit well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Char char="●"/>
            </a:pPr>
            <a:r>
              <a:rPr b="1" lang="en" sz="2000">
                <a:solidFill>
                  <a:srgbClr val="FF0000"/>
                </a:solidFill>
              </a:rPr>
              <a:t>Other exemptions: fair use </a:t>
            </a:r>
            <a:r>
              <a:rPr b="1" lang="en" sz="2000">
                <a:solidFill>
                  <a:srgbClr val="FF0000"/>
                </a:solidFill>
              </a:rPr>
              <a:t>§ 107*** more likely application to assess for educational purposes. </a:t>
            </a:r>
            <a:endParaRPr b="1" sz="2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FF0000"/>
                </a:solidFill>
              </a:rPr>
              <a:t> </a:t>
            </a:r>
            <a:r>
              <a:rPr lang="en" sz="1267">
                <a:solidFill>
                  <a:schemeClr val="dk1"/>
                </a:solidFill>
              </a:rPr>
              <a:t>*17 U.S. Code § 108 - Limitations on exclusive rights: Reproduction by libraries and archives</a:t>
            </a:r>
            <a:br>
              <a:rPr i="1" lang="en" sz="1267">
                <a:solidFill>
                  <a:schemeClr val="dk1"/>
                </a:solidFill>
              </a:rPr>
            </a:br>
            <a:r>
              <a:rPr lang="en" sz="1267">
                <a:solidFill>
                  <a:schemeClr val="dk1"/>
                </a:solidFill>
              </a:rPr>
              <a:t>**17 U.S. Code § 512 - Limitations on liability relating to material online </a:t>
            </a:r>
            <a:br>
              <a:rPr lang="en" sz="1267">
                <a:solidFill>
                  <a:schemeClr val="dk1"/>
                </a:solidFill>
              </a:rPr>
            </a:br>
            <a:r>
              <a:rPr lang="en" sz="1267">
                <a:solidFill>
                  <a:schemeClr val="dk1"/>
                </a:solidFill>
              </a:rPr>
              <a:t>***17 U.S. Code § 107 - Limitations on exclusive rights: Fair use</a:t>
            </a:r>
            <a:endParaRPr sz="1267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>
            <a:off x="311700" y="351750"/>
            <a:ext cx="8520600" cy="5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Copyright Assessment: Section 108(f)</a:t>
            </a:r>
            <a:endParaRPr b="1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29" name="Google Shape;129;p24"/>
          <p:cNvSpPr txBox="1"/>
          <p:nvPr>
            <p:ph idx="1" type="body"/>
          </p:nvPr>
        </p:nvSpPr>
        <p:spPr>
          <a:xfrm>
            <a:off x="311700" y="984925"/>
            <a:ext cx="8520600" cy="40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Ideally</a:t>
            </a:r>
            <a:r>
              <a:rPr lang="en">
                <a:solidFill>
                  <a:schemeClr val="dk1"/>
                </a:solidFill>
              </a:rPr>
              <a:t>, exemptions for libraries in Section 108(f) could apply. It permits libraries and archives to provide copiers and scanners with </a:t>
            </a:r>
            <a:r>
              <a:rPr lang="en">
                <a:solidFill>
                  <a:schemeClr val="dk1"/>
                </a:solidFill>
              </a:rPr>
              <a:t>unsupervised</a:t>
            </a:r>
            <a:r>
              <a:rPr lang="en">
                <a:solidFill>
                  <a:schemeClr val="dk1"/>
                </a:solidFill>
              </a:rPr>
              <a:t> use </a:t>
            </a:r>
            <a:r>
              <a:rPr lang="en">
                <a:solidFill>
                  <a:schemeClr val="dk1"/>
                </a:solidFill>
              </a:rPr>
              <a:t>without</a:t>
            </a:r>
            <a:r>
              <a:rPr lang="en">
                <a:solidFill>
                  <a:schemeClr val="dk1"/>
                </a:solidFill>
              </a:rPr>
              <a:t> liability of copyright </a:t>
            </a:r>
            <a:r>
              <a:rPr lang="en">
                <a:solidFill>
                  <a:schemeClr val="dk1"/>
                </a:solidFill>
              </a:rPr>
              <a:t>infringement,</a:t>
            </a:r>
            <a:r>
              <a:rPr lang="en">
                <a:solidFill>
                  <a:schemeClr val="dk1"/>
                </a:solidFill>
              </a:rPr>
              <a:t> so </a:t>
            </a:r>
            <a:r>
              <a:rPr lang="en">
                <a:solidFill>
                  <a:schemeClr val="dk1"/>
                </a:solidFill>
              </a:rPr>
              <a:t>long</a:t>
            </a:r>
            <a:r>
              <a:rPr lang="en">
                <a:solidFill>
                  <a:schemeClr val="dk1"/>
                </a:solidFill>
              </a:rPr>
              <a:t> as a copyright notice is displayed. Yet such self-service is not feasible with 3D printers as special training is needed to operate.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However, library personnel managing a mediated service should be trained to recognize potential </a:t>
            </a:r>
            <a:r>
              <a:rPr lang="en">
                <a:solidFill>
                  <a:schemeClr val="dk1"/>
                </a:solidFill>
              </a:rPr>
              <a:t>infringement. </a:t>
            </a:r>
            <a:r>
              <a:rPr b="1" lang="en">
                <a:solidFill>
                  <a:schemeClr val="dk1"/>
                </a:solidFill>
              </a:rPr>
              <a:t>Copyright awareness and training are vital to monitor and prevent potential infringement by the library.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There is no liability for copyright infringement upon a library 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or for its employees:</a:t>
            </a:r>
            <a:r>
              <a:rPr lang="en">
                <a:solidFill>
                  <a:schemeClr val="dk1"/>
                </a:solidFill>
              </a:rPr>
              <a:t>  </a:t>
            </a:r>
            <a:endParaRPr>
              <a:solidFill>
                <a:schemeClr val="dk1"/>
              </a:solidFill>
            </a:endParaRPr>
          </a:p>
          <a:p>
            <a:pPr indent="-312261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700">
                <a:solidFill>
                  <a:schemeClr val="dk1"/>
                </a:solidFill>
              </a:rPr>
              <a:t>For the unsupervised use by others</a:t>
            </a:r>
            <a:endParaRPr sz="1700">
              <a:solidFill>
                <a:schemeClr val="dk1"/>
              </a:solidFill>
            </a:endParaRPr>
          </a:p>
          <a:p>
            <a:pPr indent="-31226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700">
                <a:solidFill>
                  <a:schemeClr val="dk1"/>
                </a:solidFill>
              </a:rPr>
              <a:t>Of reproduction copying equipment located on its premises</a:t>
            </a:r>
            <a:endParaRPr sz="1700">
              <a:solidFill>
                <a:schemeClr val="dk1"/>
              </a:solidFill>
            </a:endParaRPr>
          </a:p>
          <a:p>
            <a:pPr indent="-31226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700">
                <a:solidFill>
                  <a:schemeClr val="dk1"/>
                </a:solidFill>
              </a:rPr>
              <a:t>If a Section 108(f) notice is </a:t>
            </a:r>
            <a:r>
              <a:rPr lang="en" sz="1700">
                <a:solidFill>
                  <a:schemeClr val="dk1"/>
                </a:solidFill>
              </a:rPr>
              <a:t>displayed</a:t>
            </a:r>
            <a:r>
              <a:rPr lang="en" sz="1700">
                <a:solidFill>
                  <a:schemeClr val="dk1"/>
                </a:solidFill>
              </a:rPr>
              <a:t> regarding the making of a copy may be subject to copyright law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Copyright awareness:</a:t>
            </a:r>
            <a:r>
              <a:rPr lang="en">
                <a:solidFill>
                  <a:schemeClr val="dk1"/>
                </a:solidFill>
              </a:rPr>
              <a:t> Although, Section 108 does not apply for mediated copying by library personnel. </a:t>
            </a:r>
            <a:r>
              <a:rPr b="1" lang="en">
                <a:solidFill>
                  <a:schemeClr val="dk1"/>
                </a:solidFill>
              </a:rPr>
              <a:t>The use of 108 notice may evidence good faith on be</a:t>
            </a:r>
            <a:r>
              <a:rPr b="1" lang="en">
                <a:solidFill>
                  <a:schemeClr val="dk1"/>
                </a:solidFill>
              </a:rPr>
              <a:t>half of the library. Such notice supplements related copyright policy or procedures by informing customers of the potential risk of infringement associated with their request.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0" name="Google Shape;130;p24"/>
          <p:cNvSpPr txBox="1"/>
          <p:nvPr/>
        </p:nvSpPr>
        <p:spPr>
          <a:xfrm>
            <a:off x="5575725" y="2732400"/>
            <a:ext cx="3003900" cy="738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UCLA Library: Mediated Copying </a:t>
            </a:r>
            <a:br>
              <a:rPr lang="en" sz="1200"/>
            </a:br>
            <a:r>
              <a:rPr lang="en" sz="1200" u="sng">
                <a:solidFill>
                  <a:schemeClr val="hlink"/>
                </a:solidFill>
                <a:hlinkClick r:id="rId3"/>
              </a:rPr>
              <a:t>https://www.library.ucla.edu/about/policies/policy-regarding-mediated-copying/</a:t>
            </a:r>
            <a:r>
              <a:rPr lang="en" sz="1200"/>
              <a:t> </a:t>
            </a:r>
            <a:endParaRPr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type="title"/>
          </p:nvPr>
        </p:nvSpPr>
        <p:spPr>
          <a:xfrm>
            <a:off x="311700" y="380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Copyright Assessment: Section 107* Fair Use?</a:t>
            </a:r>
            <a:endParaRPr b="1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36" name="Google Shape;136;p25"/>
          <p:cNvSpPr txBox="1"/>
          <p:nvPr>
            <p:ph idx="1" type="body"/>
          </p:nvPr>
        </p:nvSpPr>
        <p:spPr>
          <a:xfrm>
            <a:off x="211050" y="953425"/>
            <a:ext cx="8621100" cy="39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>
                <a:solidFill>
                  <a:schemeClr val="dk1"/>
                </a:solidFill>
              </a:rPr>
              <a:t>Since 3D printing in a library is usually a mediated service, having a specific copyright policy or procedure in place which assesses an infringement risk should include the right to refuse a customer request. Before </a:t>
            </a:r>
            <a:r>
              <a:rPr lang="en" sz="2850">
                <a:solidFill>
                  <a:schemeClr val="dk1"/>
                </a:solidFill>
              </a:rPr>
              <a:t>refusal, t</a:t>
            </a:r>
            <a:r>
              <a:rPr lang="en" sz="2850">
                <a:solidFill>
                  <a:schemeClr val="dk1"/>
                </a:solidFill>
              </a:rPr>
              <a:t>his leaves two viable options for consideration to proceed with customer request: </a:t>
            </a:r>
            <a:br>
              <a:rPr lang="en">
                <a:solidFill>
                  <a:schemeClr val="dk1"/>
                </a:solidFill>
              </a:rPr>
            </a:b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1591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200">
                <a:solidFill>
                  <a:schemeClr val="dk1"/>
                </a:solidFill>
              </a:rPr>
              <a:t>Get permission </a:t>
            </a:r>
            <a:r>
              <a:rPr lang="en" sz="2200">
                <a:solidFill>
                  <a:schemeClr val="dk1"/>
                </a:solidFill>
              </a:rPr>
              <a:t>from the copyright holder/author</a:t>
            </a:r>
            <a:endParaRPr sz="2200">
              <a:solidFill>
                <a:schemeClr val="dk1"/>
              </a:solidFill>
            </a:endParaRPr>
          </a:p>
          <a:p>
            <a:pPr indent="-31591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200">
                <a:solidFill>
                  <a:schemeClr val="dk1"/>
                </a:solidFill>
              </a:rPr>
              <a:t>Conduct a fair use analysis </a:t>
            </a:r>
            <a:endParaRPr sz="2200">
              <a:solidFill>
                <a:schemeClr val="dk1"/>
              </a:solidFill>
            </a:endParaRPr>
          </a:p>
          <a:p>
            <a:pPr indent="-298053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750">
                <a:solidFill>
                  <a:schemeClr val="dk1"/>
                </a:solidFill>
              </a:rPr>
              <a:t>Fair Use* is determined on a case-by-case basis</a:t>
            </a:r>
            <a:endParaRPr sz="1750">
              <a:solidFill>
                <a:schemeClr val="dk1"/>
              </a:solidFill>
            </a:endParaRPr>
          </a:p>
          <a:p>
            <a:pPr indent="-298053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750">
                <a:solidFill>
                  <a:schemeClr val="dk1"/>
                </a:solidFill>
              </a:rPr>
              <a:t>Analysis based upon four factors: PANE acronym…</a:t>
            </a:r>
            <a:endParaRPr sz="17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*17 U.S. Code § 107 - Limitations on exclusive rights: Fair use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Fair Use Continua image by Carrie Russell from </a:t>
            </a:r>
            <a:r>
              <a:rPr i="1" lang="en" sz="1100">
                <a:solidFill>
                  <a:schemeClr val="dk1"/>
                </a:solidFill>
              </a:rPr>
              <a:t>Complete Copyright: An Everyday Guide for Librarians</a:t>
            </a:r>
            <a:r>
              <a:rPr lang="en" sz="1100">
                <a:solidFill>
                  <a:schemeClr val="dk1"/>
                </a:solidFill>
              </a:rPr>
              <a:t>, 2004, American Library Association. Image under a Creative Commons BY Attribution Only License. 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descr="Fair Use Continua by Carrie Russell from book entitled Complete Copyright: An Everyday Guide for Lib"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4375" y="2148575"/>
            <a:ext cx="4519625" cy="225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445025"/>
            <a:ext cx="871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22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Copyright Assessment: Additional Fair Use Questions</a:t>
            </a:r>
            <a:endParaRPr b="1" sz="2220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311700" y="1076275"/>
            <a:ext cx="8520600" cy="38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Discussion about library actions as fair use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 which scenarios would you need to apply fair use for 3D printing services?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Is fair use possibly tied to educational purposes? </a:t>
            </a:r>
            <a:r>
              <a:rPr lang="en">
                <a:solidFill>
                  <a:schemeClr val="dk1"/>
                </a:solidFill>
              </a:rPr>
              <a:t>Pedagogy</a:t>
            </a:r>
            <a:r>
              <a:rPr lang="en">
                <a:solidFill>
                  <a:schemeClr val="dk1"/>
                </a:solidFill>
              </a:rPr>
              <a:t> of instruction?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Do you have related copyright policies and procedures in place?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does your library or </a:t>
            </a:r>
            <a:r>
              <a:rPr lang="en">
                <a:solidFill>
                  <a:schemeClr val="dk1"/>
                </a:solidFill>
              </a:rPr>
              <a:t>archive</a:t>
            </a:r>
            <a:r>
              <a:rPr lang="en">
                <a:solidFill>
                  <a:schemeClr val="dk1"/>
                </a:solidFill>
              </a:rPr>
              <a:t> address fair use in other situations?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Other considerations?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Popular trademarks, e.g. cosplay derivatives and fan fiction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Verifying patented inventions, e.g. replacement parts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Privacy and freedom of expression issues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Safety issues too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I</a:t>
            </a:r>
            <a:r>
              <a:rPr b="1" lang="en" sz="250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nfringement in the 3D Printing Community</a:t>
            </a:r>
            <a:endParaRPr b="1" sz="2500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49" name="Google Shape;149;p27"/>
          <p:cNvSpPr txBox="1"/>
          <p:nvPr>
            <p:ph idx="1" type="body"/>
          </p:nvPr>
        </p:nvSpPr>
        <p:spPr>
          <a:xfrm>
            <a:off x="387900" y="1152475"/>
            <a:ext cx="4907400" cy="36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Infringement is rampant on 3D printing websites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Thingiverse.com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Cults3D.com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MyMiniFactory.com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All3dp.com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Websites assume content contributors own the copyright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Anyone can adopt a CC license, even if they do not own the design</a:t>
            </a:r>
            <a:endParaRPr sz="2000"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3425" y="1131838"/>
            <a:ext cx="2666700" cy="175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8700" y="2997850"/>
            <a:ext cx="3292700" cy="18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51E5D"/>
                </a:solidFill>
              </a:rPr>
              <a:t>An</a:t>
            </a:r>
            <a:r>
              <a:rPr b="1" lang="en">
                <a:solidFill>
                  <a:srgbClr val="051E5D"/>
                </a:solidFill>
              </a:rPr>
              <a:t> Example of </a:t>
            </a:r>
            <a:r>
              <a:rPr b="1" lang="en">
                <a:solidFill>
                  <a:srgbClr val="051E5D"/>
                </a:solidFill>
              </a:rPr>
              <a:t>Infringement</a:t>
            </a:r>
            <a:endParaRPr b="1">
              <a:solidFill>
                <a:srgbClr val="051E5D"/>
              </a:solidFill>
            </a:endParaRPr>
          </a:p>
        </p:txBody>
      </p:sp>
      <p:sp>
        <p:nvSpPr>
          <p:cNvPr id="157" name="Google Shape;157;p28"/>
          <p:cNvSpPr txBox="1"/>
          <p:nvPr>
            <p:ph idx="1" type="body"/>
          </p:nvPr>
        </p:nvSpPr>
        <p:spPr>
          <a:xfrm>
            <a:off x="361325" y="1164175"/>
            <a:ext cx="3985800" cy="3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F</a:t>
            </a:r>
            <a:r>
              <a:rPr lang="en" sz="2000">
                <a:solidFill>
                  <a:schemeClr val="dk1"/>
                </a:solidFill>
              </a:rPr>
              <a:t>eatured design on Thingiverse.com’s homepage: the Sorting Hat aka “Harry Potter Hat”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Free download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Not licensed by the copyright holder, Time Warner</a:t>
            </a:r>
            <a:endParaRPr sz="2000">
              <a:solidFill>
                <a:schemeClr val="dk1"/>
              </a:solidFill>
            </a:endParaRPr>
          </a:p>
        </p:txBody>
      </p:sp>
      <p:grpSp>
        <p:nvGrpSpPr>
          <p:cNvPr id="158" name="Google Shape;158;p28"/>
          <p:cNvGrpSpPr/>
          <p:nvPr/>
        </p:nvGrpSpPr>
        <p:grpSpPr>
          <a:xfrm>
            <a:off x="4423452" y="799450"/>
            <a:ext cx="4366752" cy="4141827"/>
            <a:chOff x="4423452" y="799450"/>
            <a:chExt cx="4366752" cy="4141827"/>
          </a:xfrm>
        </p:grpSpPr>
        <p:pic>
          <p:nvPicPr>
            <p:cNvPr id="159" name="Google Shape;159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23452" y="3616452"/>
              <a:ext cx="2242050" cy="132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34679" y="799450"/>
              <a:ext cx="3455525" cy="34860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51E5D"/>
                </a:solidFill>
              </a:rPr>
              <a:t>A Subtler Infringement Example</a:t>
            </a:r>
            <a:endParaRPr b="1">
              <a:solidFill>
                <a:srgbClr val="051E5D"/>
              </a:solidFill>
            </a:endParaRPr>
          </a:p>
        </p:txBody>
      </p:sp>
      <p:sp>
        <p:nvSpPr>
          <p:cNvPr id="166" name="Google Shape;166;p29"/>
          <p:cNvSpPr txBox="1"/>
          <p:nvPr>
            <p:ph idx="1" type="body"/>
          </p:nvPr>
        </p:nvSpPr>
        <p:spPr>
          <a:xfrm>
            <a:off x="192300" y="1304875"/>
            <a:ext cx="3132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A subtle adaptation of the “Death” character from the Darksiders video game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Paid download from MyMiniFactory.com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Not licensed by the copyright holder,   Vigil Games</a:t>
            </a:r>
            <a:endParaRPr/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2788" y="1862175"/>
            <a:ext cx="2072375" cy="2531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" name="Google Shape;168;p29"/>
          <p:cNvGrpSpPr/>
          <p:nvPr/>
        </p:nvGrpSpPr>
        <p:grpSpPr>
          <a:xfrm>
            <a:off x="6152100" y="865325"/>
            <a:ext cx="2823807" cy="4130161"/>
            <a:chOff x="6152100" y="865325"/>
            <a:chExt cx="2823807" cy="4130161"/>
          </a:xfrm>
        </p:grpSpPr>
        <p:pic>
          <p:nvPicPr>
            <p:cNvPr id="169" name="Google Shape;169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52100" y="4552375"/>
              <a:ext cx="2823800" cy="443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52107" y="865325"/>
              <a:ext cx="2823800" cy="3687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" name="Google Shape;171;p29"/>
          <p:cNvSpPr txBox="1"/>
          <p:nvPr/>
        </p:nvSpPr>
        <p:spPr>
          <a:xfrm>
            <a:off x="3624450" y="4343275"/>
            <a:ext cx="2075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Vigil Games character concept art</a:t>
            </a:r>
            <a:endParaRPr sz="9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51E5D"/>
                </a:solidFill>
              </a:rPr>
              <a:t>Infringement in Featured Stories</a:t>
            </a:r>
            <a:endParaRPr b="1">
              <a:solidFill>
                <a:srgbClr val="051E5D"/>
              </a:solidFill>
            </a:endParaRPr>
          </a:p>
        </p:txBody>
      </p:sp>
      <p:sp>
        <p:nvSpPr>
          <p:cNvPr id="177" name="Google Shape;177;p30"/>
          <p:cNvSpPr txBox="1"/>
          <p:nvPr>
            <p:ph idx="1" type="body"/>
          </p:nvPr>
        </p:nvSpPr>
        <p:spPr>
          <a:xfrm>
            <a:off x="311700" y="1304875"/>
            <a:ext cx="368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A featured story on the All3dp.com website homepage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Note the image attribution!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Baby Yoda not licensed in all 15 featured files by copyright holder, Walt Disney Co.</a:t>
            </a:r>
            <a:endParaRPr sz="2000">
              <a:solidFill>
                <a:schemeClr val="dk1"/>
              </a:solidFill>
            </a:endParaRPr>
          </a:p>
        </p:txBody>
      </p:sp>
      <p:grpSp>
        <p:nvGrpSpPr>
          <p:cNvPr id="178" name="Google Shape;178;p30"/>
          <p:cNvGrpSpPr/>
          <p:nvPr/>
        </p:nvGrpSpPr>
        <p:grpSpPr>
          <a:xfrm>
            <a:off x="3343800" y="1152475"/>
            <a:ext cx="5505025" cy="3762425"/>
            <a:chOff x="3343800" y="1152475"/>
            <a:chExt cx="5505025" cy="3762425"/>
          </a:xfrm>
        </p:grpSpPr>
        <p:grpSp>
          <p:nvGrpSpPr>
            <p:cNvPr id="179" name="Google Shape;179;p30"/>
            <p:cNvGrpSpPr/>
            <p:nvPr/>
          </p:nvGrpSpPr>
          <p:grpSpPr>
            <a:xfrm>
              <a:off x="3343800" y="1152475"/>
              <a:ext cx="5505025" cy="3762425"/>
              <a:chOff x="3343800" y="1152475"/>
              <a:chExt cx="5505025" cy="3762425"/>
            </a:xfrm>
          </p:grpSpPr>
          <p:pic>
            <p:nvPicPr>
              <p:cNvPr id="180" name="Google Shape;180;p30"/>
              <p:cNvPicPr preferRelativeResize="0"/>
              <p:nvPr/>
            </p:nvPicPr>
            <p:blipFill rotWithShape="1">
              <a:blip r:embed="rId3">
                <a:alphaModFix/>
              </a:blip>
              <a:srcRect b="0" l="79893" r="0" t="93887"/>
              <a:stretch/>
            </p:blipFill>
            <p:spPr>
              <a:xfrm>
                <a:off x="3343800" y="4093375"/>
                <a:ext cx="4555049" cy="821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1" name="Google Shape;181;p3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382350" y="1152475"/>
                <a:ext cx="4466475" cy="32091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2" name="Google Shape;182;p3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538724" y="1240803"/>
                <a:ext cx="3530558" cy="20943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83" name="Google Shape;183;p30"/>
            <p:cNvCxnSpPr/>
            <p:nvPr/>
          </p:nvCxnSpPr>
          <p:spPr>
            <a:xfrm rot="5400000">
              <a:off x="7995900" y="2596925"/>
              <a:ext cx="562800" cy="6330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>
            <p:ph type="title"/>
          </p:nvPr>
        </p:nvSpPr>
        <p:spPr>
          <a:xfrm>
            <a:off x="159300" y="445025"/>
            <a:ext cx="883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Thingiverse search for openly licensed Pokemon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89" name="Google Shape;189;p31"/>
          <p:cNvSpPr txBox="1"/>
          <p:nvPr>
            <p:ph idx="1" type="body"/>
          </p:nvPr>
        </p:nvSpPr>
        <p:spPr>
          <a:xfrm>
            <a:off x="6894100" y="2079950"/>
            <a:ext cx="1938300" cy="24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All of these are CC-BY, and none of them are posted by Nintendo.</a:t>
            </a:r>
            <a:endParaRPr/>
          </a:p>
        </p:txBody>
      </p:sp>
      <p:pic>
        <p:nvPicPr>
          <p:cNvPr id="190" name="Google Shape;1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100" y="1090200"/>
            <a:ext cx="6754249" cy="405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Introduction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Did you pre-register</a:t>
            </a:r>
            <a:r>
              <a:rPr lang="en" sz="3200">
                <a:solidFill>
                  <a:schemeClr val="dk1"/>
                </a:solidFill>
              </a:rPr>
              <a:t> for the free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3D printed Pokemon?</a:t>
            </a:r>
            <a:endParaRPr sz="3200">
              <a:solidFill>
                <a:schemeClr val="dk1"/>
              </a:solidFill>
            </a:endParaRPr>
          </a:p>
        </p:txBody>
      </p:sp>
      <p:grpSp>
        <p:nvGrpSpPr>
          <p:cNvPr id="65" name="Google Shape;65;p14"/>
          <p:cNvGrpSpPr/>
          <p:nvPr/>
        </p:nvGrpSpPr>
        <p:grpSpPr>
          <a:xfrm>
            <a:off x="0" y="2699125"/>
            <a:ext cx="9144000" cy="2185925"/>
            <a:chOff x="0" y="2699125"/>
            <a:chExt cx="9144000" cy="2185925"/>
          </a:xfrm>
        </p:grpSpPr>
        <p:pic>
          <p:nvPicPr>
            <p:cNvPr id="66" name="Google Shape;66;p14"/>
            <p:cNvPicPr preferRelativeResize="0"/>
            <p:nvPr/>
          </p:nvPicPr>
          <p:blipFill rotWithShape="1">
            <a:blip r:embed="rId3">
              <a:alphaModFix/>
            </a:blip>
            <a:srcRect b="0" l="0" r="34631" t="0"/>
            <a:stretch/>
          </p:blipFill>
          <p:spPr>
            <a:xfrm>
              <a:off x="7261275" y="2699125"/>
              <a:ext cx="1882725" cy="2185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2699125"/>
              <a:ext cx="3508686" cy="210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58450" y="2699125"/>
              <a:ext cx="3702824" cy="21010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/>
          <p:nvPr>
            <p:ph type="title"/>
          </p:nvPr>
        </p:nvSpPr>
        <p:spPr>
          <a:xfrm>
            <a:off x="126325" y="445025"/>
            <a:ext cx="894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Infringement:  Rampant in the 3D Printing Community</a:t>
            </a:r>
            <a:endParaRPr b="1" sz="2500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5" y="1801275"/>
            <a:ext cx="3201701" cy="197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8475" y="1798100"/>
            <a:ext cx="3547127" cy="19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2251" y="1797675"/>
            <a:ext cx="3201699" cy="197465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 txBox="1"/>
          <p:nvPr/>
        </p:nvSpPr>
        <p:spPr>
          <a:xfrm>
            <a:off x="52925" y="3811050"/>
            <a:ext cx="3105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“Ice princess” finds Disney’s Elsa from the movie Frozen, CC licensed by user “Longquang”, and her crown CC licensed by user “MerganMcFergan”.</a:t>
            </a:r>
            <a:endParaRPr/>
          </a:p>
        </p:txBody>
      </p:sp>
      <p:sp>
        <p:nvSpPr>
          <p:cNvPr id="200" name="Google Shape;200;p32"/>
          <p:cNvSpPr txBox="1"/>
          <p:nvPr/>
        </p:nvSpPr>
        <p:spPr>
          <a:xfrm>
            <a:off x="3302100" y="3811050"/>
            <a:ext cx="2539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“Baby alien” finds Disney’s Grogu from the show The Mandolorian, CC licensed by user “Longquang”.</a:t>
            </a:r>
            <a:endParaRPr/>
          </a:p>
        </p:txBody>
      </p:sp>
      <p:sp>
        <p:nvSpPr>
          <p:cNvPr id="201" name="Google Shape;201;p32"/>
          <p:cNvSpPr txBox="1"/>
          <p:nvPr/>
        </p:nvSpPr>
        <p:spPr>
          <a:xfrm>
            <a:off x="5942300" y="3811050"/>
            <a:ext cx="3201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“Cute monster” finds Universal Studios’ Frankenstein monster from the movie franchise, CC licensed by user “Martin_S”, and Koromon from Bandai’s Digimon franchise, CC licensed by user “ChaosCoreTech”.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</a:t>
            </a: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: Vetted repositories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07" name="Google Shape;20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Vetted for these common problems: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Licensing / Copyright (Open)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Technical issues</a:t>
            </a:r>
            <a:endParaRPr/>
          </a:p>
        </p:txBody>
      </p:sp>
      <p:grpSp>
        <p:nvGrpSpPr>
          <p:cNvPr id="208" name="Google Shape;208;p33"/>
          <p:cNvGrpSpPr/>
          <p:nvPr/>
        </p:nvGrpSpPr>
        <p:grpSpPr>
          <a:xfrm>
            <a:off x="0" y="1"/>
            <a:ext cx="9144000" cy="4885049"/>
            <a:chOff x="0" y="1"/>
            <a:chExt cx="9144000" cy="4885049"/>
          </a:xfrm>
        </p:grpSpPr>
        <p:pic>
          <p:nvPicPr>
            <p:cNvPr id="209" name="Google Shape;209;p33"/>
            <p:cNvPicPr preferRelativeResize="0"/>
            <p:nvPr/>
          </p:nvPicPr>
          <p:blipFill rotWithShape="1">
            <a:blip r:embed="rId3">
              <a:alphaModFix/>
            </a:blip>
            <a:srcRect b="0" l="0" r="34631" t="0"/>
            <a:stretch/>
          </p:blipFill>
          <p:spPr>
            <a:xfrm>
              <a:off x="7261275" y="2699125"/>
              <a:ext cx="1882725" cy="2185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63851" y="1"/>
              <a:ext cx="2880149" cy="2657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0" y="2699125"/>
              <a:ext cx="3508686" cy="210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58450" y="2699125"/>
              <a:ext cx="3702824" cy="21010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Google Shape;213;p33"/>
          <p:cNvSpPr txBox="1"/>
          <p:nvPr/>
        </p:nvSpPr>
        <p:spPr>
          <a:xfrm>
            <a:off x="-42225" y="4804725"/>
            <a:ext cx="906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Problems Problems Problems Problems Problems Problems Problems Problems Problems Problems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09" y="0"/>
            <a:ext cx="83955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4"/>
          <p:cNvSpPr txBox="1"/>
          <p:nvPr>
            <p:ph type="title"/>
          </p:nvPr>
        </p:nvSpPr>
        <p:spPr>
          <a:xfrm>
            <a:off x="0" y="4570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Solution:  Vetted Repositories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318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450" y="179424"/>
            <a:ext cx="9143998" cy="47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6"/>
          <p:cNvSpPr/>
          <p:nvPr/>
        </p:nvSpPr>
        <p:spPr>
          <a:xfrm>
            <a:off x="7364950" y="1600725"/>
            <a:ext cx="894300" cy="572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6"/>
          <p:cNvSpPr txBox="1"/>
          <p:nvPr>
            <p:ph type="title"/>
          </p:nvPr>
        </p:nvSpPr>
        <p:spPr>
          <a:xfrm>
            <a:off x="-44450" y="0"/>
            <a:ext cx="85206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Solution:  Vetted Repositories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/>
          <p:nvPr>
            <p:ph type="title"/>
          </p:nvPr>
        </p:nvSpPr>
        <p:spPr>
          <a:xfrm>
            <a:off x="311700" y="445025"/>
            <a:ext cx="6987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Solution:  Vetted Repositories: 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Technical vetting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237" name="Google Shape;237;p37"/>
          <p:cNvGrpSpPr/>
          <p:nvPr/>
        </p:nvGrpSpPr>
        <p:grpSpPr>
          <a:xfrm>
            <a:off x="2" y="0"/>
            <a:ext cx="9143998" cy="5143502"/>
            <a:chOff x="2" y="0"/>
            <a:chExt cx="9143998" cy="5143502"/>
          </a:xfrm>
        </p:grpSpPr>
        <p:pic>
          <p:nvPicPr>
            <p:cNvPr id="238" name="Google Shape;238;p37"/>
            <p:cNvPicPr preferRelativeResize="0"/>
            <p:nvPr/>
          </p:nvPicPr>
          <p:blipFill rotWithShape="1">
            <a:blip r:embed="rId3">
              <a:alphaModFix/>
            </a:blip>
            <a:srcRect b="0" l="0" r="12717" t="0"/>
            <a:stretch/>
          </p:blipFill>
          <p:spPr>
            <a:xfrm>
              <a:off x="6529600" y="0"/>
              <a:ext cx="2614400" cy="2203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" y="2203375"/>
              <a:ext cx="3920174" cy="2940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93733" y="2203375"/>
              <a:ext cx="2205120" cy="2940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22643" y="2203375"/>
              <a:ext cx="2475907" cy="2940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2" name="Google Shape;242;p37"/>
          <p:cNvSpPr txBox="1"/>
          <p:nvPr/>
        </p:nvSpPr>
        <p:spPr>
          <a:xfrm>
            <a:off x="-31075" y="4908875"/>
            <a:ext cx="287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lt1"/>
                </a:solidFill>
              </a:rPr>
              <a:t>Orange and blue 3D print fail by John Biehler, CC-BY-NC-SA from https://www.flickr.com/photos/retrocactus/9688874898 .</a:t>
            </a:r>
            <a:endParaRPr sz="400">
              <a:solidFill>
                <a:schemeClr val="lt1"/>
              </a:solidFill>
            </a:endParaRPr>
          </a:p>
        </p:txBody>
      </p:sp>
      <p:sp>
        <p:nvSpPr>
          <p:cNvPr id="243" name="Google Shape;243;p37"/>
          <p:cNvSpPr txBox="1"/>
          <p:nvPr/>
        </p:nvSpPr>
        <p:spPr>
          <a:xfrm>
            <a:off x="6470975" y="1976700"/>
            <a:ext cx="254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">
                <a:solidFill>
                  <a:schemeClr val="dk1"/>
                </a:solidFill>
              </a:rPr>
              <a:t>Lego block with supports by PanjalSingh IITDelhi CC-BY-SA from https://commons.wikimedia.org/wiki/File:Supports_in_3D_printing.png .</a:t>
            </a:r>
            <a:endParaRPr sz="400"/>
          </a:p>
        </p:txBody>
      </p:sp>
      <p:sp>
        <p:nvSpPr>
          <p:cNvPr id="244" name="Google Shape;244;p37"/>
          <p:cNvSpPr txBox="1"/>
          <p:nvPr/>
        </p:nvSpPr>
        <p:spPr>
          <a:xfrm>
            <a:off x="3880675" y="4908875"/>
            <a:ext cx="229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lt1"/>
                </a:solidFill>
              </a:rPr>
              <a:t>LOVE print by Fred Kahl CC BY-NC-SA from https://www.flickr.com/photos/fredini/9664696070 .</a:t>
            </a:r>
            <a:endParaRPr sz="400">
              <a:solidFill>
                <a:schemeClr val="lt1"/>
              </a:solidFill>
            </a:endParaRPr>
          </a:p>
        </p:txBody>
      </p:sp>
      <p:sp>
        <p:nvSpPr>
          <p:cNvPr id="245" name="Google Shape;245;p37"/>
          <p:cNvSpPr txBox="1"/>
          <p:nvPr/>
        </p:nvSpPr>
        <p:spPr>
          <a:xfrm>
            <a:off x="6022650" y="4908875"/>
            <a:ext cx="287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lt1"/>
                </a:solidFill>
              </a:rPr>
              <a:t>The blue character is a model sold by Archvillian Games, and the screenshot of the model is from https://www.youtube.com/watch?v=MU0Cq_bjhy4 “3D resin print supports [EASY GUIDE]” by VogMan.</a:t>
            </a:r>
            <a:endParaRPr sz="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>
            <p:ph type="title"/>
          </p:nvPr>
        </p:nvSpPr>
        <p:spPr>
          <a:xfrm>
            <a:off x="311700" y="445025"/>
            <a:ext cx="6987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Solution:  Vetted Repositories: 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Technical vetting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251" name="Google Shape;25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5850" y="0"/>
            <a:ext cx="2878152" cy="215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64450"/>
            <a:ext cx="6265850" cy="352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8"/>
          <p:cNvSpPr/>
          <p:nvPr/>
        </p:nvSpPr>
        <p:spPr>
          <a:xfrm>
            <a:off x="4063475" y="3316400"/>
            <a:ext cx="2633400" cy="1128600"/>
          </a:xfrm>
          <a:prstGeom prst="ellipse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8"/>
          <p:cNvSpPr txBox="1"/>
          <p:nvPr/>
        </p:nvSpPr>
        <p:spPr>
          <a:xfrm>
            <a:off x="7485025" y="1926975"/>
            <a:ext cx="287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lt1"/>
                </a:solidFill>
              </a:rPr>
              <a:t>Orange and blue 3D print fail by John Biehler, CC-BY-NC-SA from https://www.flickr.com/photos/retrocactus/9688874898 .</a:t>
            </a:r>
            <a:endParaRPr sz="400">
              <a:solidFill>
                <a:schemeClr val="lt1"/>
              </a:solidFill>
            </a:endParaRPr>
          </a:p>
        </p:txBody>
      </p:sp>
      <p:sp>
        <p:nvSpPr>
          <p:cNvPr id="255" name="Google Shape;255;p38"/>
          <p:cNvSpPr txBox="1"/>
          <p:nvPr/>
        </p:nvSpPr>
        <p:spPr>
          <a:xfrm>
            <a:off x="-107275" y="4737925"/>
            <a:ext cx="779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Screenshot of Cura Ultimaker from http://archive.fabacademy.org/2018/labs/fablabtrivandrum/students/aby-michael/Week06/Week6.html blog post by Aby Michael, CC-BY-NC-SA.</a:t>
            </a:r>
            <a:endParaRPr sz="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/>
          <p:nvPr>
            <p:ph type="title"/>
          </p:nvPr>
        </p:nvSpPr>
        <p:spPr>
          <a:xfrm>
            <a:off x="294700" y="283500"/>
            <a:ext cx="859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Solution:  Vetted Repositories: Technical Vetting</a:t>
            </a:r>
            <a:endParaRPr sz="2420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261" name="Google Shape;2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5550" y="946075"/>
            <a:ext cx="3148101" cy="419742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9"/>
          <p:cNvSpPr txBox="1"/>
          <p:nvPr/>
        </p:nvSpPr>
        <p:spPr>
          <a:xfrm>
            <a:off x="7733300" y="4822650"/>
            <a:ext cx="141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lt1"/>
                </a:solidFill>
              </a:rPr>
              <a:t>LOVE print by Fred Kahl CC BY-NC-SA from https://www.flickr.com/photos/fredini/9664696070 .</a:t>
            </a:r>
            <a:endParaRPr sz="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250" y="304850"/>
            <a:ext cx="6820075" cy="50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0"/>
          <p:cNvSpPr txBox="1"/>
          <p:nvPr>
            <p:ph type="title"/>
          </p:nvPr>
        </p:nvSpPr>
        <p:spPr>
          <a:xfrm>
            <a:off x="311700" y="445025"/>
            <a:ext cx="666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Solution:  Vetted Repositories: 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Technical Vetting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69" name="Google Shape;269;p40"/>
          <p:cNvSpPr txBox="1"/>
          <p:nvPr/>
        </p:nvSpPr>
        <p:spPr>
          <a:xfrm>
            <a:off x="7339250" y="4835700"/>
            <a:ext cx="254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1"/>
                </a:solidFill>
              </a:rPr>
              <a:t>Lego block with supports by PanjalSingh IITDelhi CC-BY-SA from https://commons.wikimedia.org/wiki/File:Supports_in_3D_printing.png .</a:t>
            </a:r>
            <a:endParaRPr sz="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1"/>
          <p:cNvSpPr txBox="1"/>
          <p:nvPr>
            <p:ph type="title"/>
          </p:nvPr>
        </p:nvSpPr>
        <p:spPr>
          <a:xfrm>
            <a:off x="269500" y="216425"/>
            <a:ext cx="870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Solution:  Vetted Repositories - Technical Vetting</a:t>
            </a:r>
            <a:endParaRPr sz="2420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575" y="1341800"/>
            <a:ext cx="3217663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6600" y="716100"/>
            <a:ext cx="4427400" cy="44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1"/>
          <p:cNvSpPr txBox="1"/>
          <p:nvPr/>
        </p:nvSpPr>
        <p:spPr>
          <a:xfrm>
            <a:off x="1037313" y="4835700"/>
            <a:ext cx="287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lt1"/>
                </a:solidFill>
              </a:rPr>
              <a:t>The blue character is a model sold by Archvillian Games, and the screenshot of the model is from https://www.youtube.com/watch?v=MU0Cq_bjhy4 “3D resin print supports [EASY GUIDE]” by VogMan.</a:t>
            </a:r>
            <a:endParaRPr sz="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Session Goals</a:t>
            </a:r>
            <a:endParaRPr b="1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616500" y="1026450"/>
            <a:ext cx="8059500" cy="38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234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Examine limitations and concerns about self-serve 3D printing in libraries </a:t>
            </a:r>
            <a:endParaRPr sz="1900">
              <a:solidFill>
                <a:schemeClr val="dk1"/>
              </a:solidFill>
            </a:endParaRPr>
          </a:p>
          <a:p>
            <a:pPr indent="-234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Explore U.S. Copyright Law and potential liability libraries hold when offering 3D printing services</a:t>
            </a:r>
            <a:endParaRPr sz="1900">
              <a:solidFill>
                <a:schemeClr val="dk1"/>
              </a:solidFill>
            </a:endParaRPr>
          </a:p>
          <a:p>
            <a:pPr indent="-234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Outline issues with copyright and infringement in the 3D printing community</a:t>
            </a:r>
            <a:endParaRPr sz="1900">
              <a:solidFill>
                <a:schemeClr val="dk1"/>
              </a:solidFill>
            </a:endParaRPr>
          </a:p>
          <a:p>
            <a:pPr indent="-234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Review examples of vetted 3D models </a:t>
            </a:r>
            <a:r>
              <a:rPr lang="en" sz="1900">
                <a:solidFill>
                  <a:schemeClr val="dk1"/>
                </a:solidFill>
              </a:rPr>
              <a:t>currently available online</a:t>
            </a:r>
            <a:endParaRPr sz="1900">
              <a:solidFill>
                <a:schemeClr val="dk1"/>
              </a:solidFill>
            </a:endParaRPr>
          </a:p>
          <a:p>
            <a:pPr indent="-234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Discuss the benefits of creating OER repositories of vetted 3D models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What a difference technical issues make!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283" name="Google Shape;283;p42"/>
          <p:cNvPicPr preferRelativeResize="0"/>
          <p:nvPr/>
        </p:nvPicPr>
        <p:blipFill rotWithShape="1">
          <a:blip r:embed="rId3">
            <a:alphaModFix/>
          </a:blip>
          <a:srcRect b="7089" l="18325" r="18000" t="0"/>
          <a:stretch/>
        </p:blipFill>
        <p:spPr>
          <a:xfrm>
            <a:off x="5645750" y="1398725"/>
            <a:ext cx="3732756" cy="30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2"/>
          <p:cNvPicPr preferRelativeResize="0"/>
          <p:nvPr/>
        </p:nvPicPr>
        <p:blipFill rotWithShape="1">
          <a:blip r:embed="rId4">
            <a:alphaModFix/>
          </a:blip>
          <a:srcRect b="0" l="25658" r="17799" t="0"/>
          <a:stretch/>
        </p:blipFill>
        <p:spPr>
          <a:xfrm>
            <a:off x="-10576" y="1398725"/>
            <a:ext cx="3079752" cy="30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2"/>
          <p:cNvPicPr preferRelativeResize="0"/>
          <p:nvPr/>
        </p:nvPicPr>
        <p:blipFill rotWithShape="1">
          <a:blip r:embed="rId5">
            <a:alphaModFix/>
          </a:blip>
          <a:srcRect b="0" l="27042" r="22645" t="0"/>
          <a:stretch/>
        </p:blipFill>
        <p:spPr>
          <a:xfrm>
            <a:off x="3043776" y="1398725"/>
            <a:ext cx="2740526" cy="30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2"/>
          <p:cNvSpPr txBox="1"/>
          <p:nvPr/>
        </p:nvSpPr>
        <p:spPr>
          <a:xfrm>
            <a:off x="23050" y="4191500"/>
            <a:ext cx="779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lt1"/>
                </a:solidFill>
              </a:rPr>
              <a:t>All pics of the boat are by 3DBenchy, licensed CC-BY and available on Flickr ( https://www.flickr.com/photos/3dbenchy/24614369271 and https://www.flickr.com/photos/3dbenchy/19672643310 ).</a:t>
            </a:r>
            <a:endParaRPr sz="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3361" y="0"/>
            <a:ext cx="563062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3"/>
          <p:cNvSpPr txBox="1"/>
          <p:nvPr>
            <p:ph type="title"/>
          </p:nvPr>
        </p:nvSpPr>
        <p:spPr>
          <a:xfrm>
            <a:off x="311700" y="445025"/>
            <a:ext cx="5240700" cy="572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Solution: Vetted repositories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93" name="Google Shape;293;p43"/>
          <p:cNvSpPr txBox="1"/>
          <p:nvPr>
            <p:ph idx="1" type="body"/>
          </p:nvPr>
        </p:nvSpPr>
        <p:spPr>
          <a:xfrm>
            <a:off x="311700" y="1009223"/>
            <a:ext cx="4064400" cy="18504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Vetted for these common problems: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Licensing / Copyright (Open)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Technical issues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4" name="Google Shape;294;p43"/>
          <p:cNvPicPr preferRelativeResize="0"/>
          <p:nvPr/>
        </p:nvPicPr>
        <p:blipFill rotWithShape="1">
          <a:blip r:embed="rId4">
            <a:alphaModFix/>
          </a:blip>
          <a:srcRect b="7089" l="18325" r="18000" t="0"/>
          <a:stretch/>
        </p:blipFill>
        <p:spPr>
          <a:xfrm>
            <a:off x="7864909" y="4185700"/>
            <a:ext cx="1279094" cy="95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3"/>
          <p:cNvPicPr preferRelativeResize="0"/>
          <p:nvPr/>
        </p:nvPicPr>
        <p:blipFill rotWithShape="1">
          <a:blip r:embed="rId5">
            <a:alphaModFix/>
          </a:blip>
          <a:srcRect b="0" l="25658" r="17799" t="0"/>
          <a:stretch/>
        </p:blipFill>
        <p:spPr>
          <a:xfrm>
            <a:off x="5926676" y="4185700"/>
            <a:ext cx="1055329" cy="95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3"/>
          <p:cNvPicPr preferRelativeResize="0"/>
          <p:nvPr/>
        </p:nvPicPr>
        <p:blipFill rotWithShape="1">
          <a:blip r:embed="rId6">
            <a:alphaModFix/>
          </a:blip>
          <a:srcRect b="0" l="27042" r="22645" t="0"/>
          <a:stretch/>
        </p:blipFill>
        <p:spPr>
          <a:xfrm>
            <a:off x="6973299" y="4185700"/>
            <a:ext cx="939085" cy="95779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3"/>
          <p:cNvSpPr txBox="1"/>
          <p:nvPr/>
        </p:nvSpPr>
        <p:spPr>
          <a:xfrm>
            <a:off x="3474625" y="4886825"/>
            <a:ext cx="2451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Sisyphus pic by jalandas0, licensed through Pixabay license, from https://pixabay.com/es/illustrations/lucha-empujar-cuesta-arriba-batalla-1271657/ .</a:t>
            </a:r>
            <a:endParaRPr sz="400"/>
          </a:p>
        </p:txBody>
      </p:sp>
      <p:sp>
        <p:nvSpPr>
          <p:cNvPr id="298" name="Google Shape;298;p43"/>
          <p:cNvSpPr txBox="1"/>
          <p:nvPr/>
        </p:nvSpPr>
        <p:spPr>
          <a:xfrm>
            <a:off x="5926675" y="4886825"/>
            <a:ext cx="321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lt1"/>
                </a:solidFill>
              </a:rPr>
              <a:t>All pics of the boat are by 3DBenchy, licensed CC-BY and available on Flickr ( https://www.flickr.com/photos/3dbenchy/24614369271 and https://www.flickr.com/photos/3dbenchy/19672643310 ).</a:t>
            </a:r>
            <a:endParaRPr sz="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Solution: Vetted repositories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04" name="Google Shape;304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Vetted for these common problems: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Licensing / Copyright (Open)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Technical issues</a:t>
            </a:r>
            <a:endParaRPr/>
          </a:p>
        </p:txBody>
      </p:sp>
      <p:pic>
        <p:nvPicPr>
          <p:cNvPr id="305" name="Google Shape;30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1275" y="2699128"/>
            <a:ext cx="2880150" cy="218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3851" y="1"/>
            <a:ext cx="2880149" cy="2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99125"/>
            <a:ext cx="3508686" cy="21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8450" y="2699125"/>
            <a:ext cx="3702824" cy="210107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4"/>
          <p:cNvSpPr txBox="1"/>
          <p:nvPr/>
        </p:nvSpPr>
        <p:spPr>
          <a:xfrm>
            <a:off x="-42225" y="4804725"/>
            <a:ext cx="906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Problems Problems Problems Problems Problems Problems Problems Problems Problems Problems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450" y="179424"/>
            <a:ext cx="9143998" cy="47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5"/>
          <p:cNvSpPr/>
          <p:nvPr/>
        </p:nvSpPr>
        <p:spPr>
          <a:xfrm>
            <a:off x="7364950" y="1600725"/>
            <a:ext cx="894300" cy="572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5"/>
          <p:cNvSpPr txBox="1"/>
          <p:nvPr>
            <p:ph type="title"/>
          </p:nvPr>
        </p:nvSpPr>
        <p:spPr>
          <a:xfrm>
            <a:off x="-44450" y="0"/>
            <a:ext cx="85206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Solution:  Vetted Repositories</a:t>
            </a:r>
            <a:endParaRPr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Solution: Existing Vetted Repositories</a:t>
            </a:r>
            <a:endParaRPr b="1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22" name="Google Shape;322;p46"/>
          <p:cNvSpPr txBox="1"/>
          <p:nvPr>
            <p:ph idx="1" type="body"/>
          </p:nvPr>
        </p:nvSpPr>
        <p:spPr>
          <a:xfrm>
            <a:off x="692700" y="1057976"/>
            <a:ext cx="7962600" cy="3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What’s available online now:</a:t>
            </a:r>
            <a:endParaRPr sz="20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2000">
                <a:solidFill>
                  <a:schemeClr val="dk1"/>
                </a:solidFill>
              </a:rPr>
              <a:t>Smithsonian 3D</a:t>
            </a:r>
            <a:endParaRPr sz="20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https://3d.si.edu/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800">
                <a:solidFill>
                  <a:schemeClr val="dk1"/>
                </a:solidFill>
              </a:rPr>
              <a:t>NASA 3D Resources</a:t>
            </a:r>
            <a:endParaRPr sz="18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https://nasa3d.arc.nasa.gov/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Char char="○"/>
            </a:pPr>
            <a:r>
              <a:rPr lang="en" sz="1800">
                <a:solidFill>
                  <a:schemeClr val="dk1"/>
                </a:solidFill>
              </a:rPr>
              <a:t>National Institute of Health 3D</a:t>
            </a:r>
            <a:endParaRPr sz="18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https://3dprint.nih.gov/</a:t>
            </a:r>
            <a:endParaRPr sz="1800">
              <a:solidFill>
                <a:srgbClr val="1155CC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800">
                <a:solidFill>
                  <a:schemeClr val="dk1"/>
                </a:solidFill>
              </a:rPr>
              <a:t>MyMiniFactory Scan the World</a:t>
            </a:r>
            <a:r>
              <a:rPr lang="en" sz="1800">
                <a:solidFill>
                  <a:srgbClr val="1155CC"/>
                </a:solidFill>
              </a:rPr>
              <a:t> </a:t>
            </a:r>
            <a:r>
              <a:rPr lang="en" sz="18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https://www.myminifactory.com/scantheworld/</a:t>
            </a:r>
            <a:endParaRPr sz="1800">
              <a:solidFill>
                <a:srgbClr val="1155CC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800">
                <a:solidFill>
                  <a:schemeClr val="dk1"/>
                </a:solidFill>
              </a:rPr>
              <a:t>The Metropolitan Museum of Art @ Thingiverse</a:t>
            </a:r>
            <a:endParaRPr sz="18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1155CC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https://www.thingiverse.com/met/designs</a:t>
            </a:r>
            <a:r>
              <a:rPr lang="en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323" name="Google Shape;323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85886" y="1531200"/>
            <a:ext cx="3298250" cy="77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65950" y="2559698"/>
            <a:ext cx="3389350" cy="70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A 3D model likely to fail due to lack of support…</a:t>
            </a:r>
            <a:endParaRPr sz="2420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330" name="Google Shape;3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5350" y="1171450"/>
            <a:ext cx="6091599" cy="3396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1" name="Google Shape;331;p47"/>
          <p:cNvSpPr txBox="1"/>
          <p:nvPr/>
        </p:nvSpPr>
        <p:spPr>
          <a:xfrm>
            <a:off x="1587150" y="4575550"/>
            <a:ext cx="596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Image source: https://3d.si.edu/object/3d/mammuthus-primigenius-blumbach:341c96cd-f967-4540-8ed1-d3fc56d31f12</a:t>
            </a:r>
            <a:endParaRPr sz="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Solution: Build Your Own Vetted Repository</a:t>
            </a:r>
            <a:endParaRPr b="1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37" name="Google Shape;337;p48"/>
          <p:cNvSpPr txBox="1"/>
          <p:nvPr/>
        </p:nvSpPr>
        <p:spPr>
          <a:xfrm>
            <a:off x="444900" y="1202125"/>
            <a:ext cx="79527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Decide on a platform, e.g. WordPress, LibGuides, Digital Commons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Identify personnel who can vet models for OER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Locate or train personnel on technical aspects of 3D printing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Review existing OER repositories, e.g. Florida Orange Grove: </a:t>
            </a:r>
            <a:r>
              <a:rPr lang="en" sz="20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https://bit.ly/3JxcbAc</a:t>
            </a:r>
            <a:endParaRPr sz="160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-1"/>
            <a:ext cx="671678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Advocacy for </a:t>
            </a:r>
            <a:r>
              <a:rPr b="1"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Vetted 3D Model Repositories</a:t>
            </a:r>
            <a:endParaRPr b="1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48" name="Google Shape;348;p50"/>
          <p:cNvSpPr txBox="1"/>
          <p:nvPr>
            <p:ph idx="1" type="body"/>
          </p:nvPr>
        </p:nvSpPr>
        <p:spPr>
          <a:xfrm>
            <a:off x="464100" y="1304875"/>
            <a:ext cx="813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We are advocating for libraries to establish their own vetted repository or form/join a consortium that offers access to one</a:t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3D model repositories containing vetted files fulfill a clear need for libraries providing 3D printing services</a:t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Vetted repositories relieve the burden of copyright liability when clear protocols for inclusion are defined and followed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"/>
          <p:cNvSpPr txBox="1"/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560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Questions?</a:t>
            </a:r>
            <a:endParaRPr sz="5600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54" name="Google Shape;354;p51"/>
          <p:cNvSpPr txBox="1"/>
          <p:nvPr/>
        </p:nvSpPr>
        <p:spPr>
          <a:xfrm>
            <a:off x="2293211" y="2290458"/>
            <a:ext cx="45576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Wilhelmina Randtke</a:t>
            </a:r>
            <a:endParaRPr b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wrandtke@georgiasouthern.edu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John Schlipp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jschlipp@georgiasouthern.edu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Lee Bareford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nbareford@georgiasouthern.edu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3D Printing vs. Conventional Printing Concerns</a:t>
            </a:r>
            <a:endParaRPr b="1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616500" y="1026450"/>
            <a:ext cx="8059500" cy="38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</a:rPr>
              <a:t>Self-serve printing affords copyright protections, </a:t>
            </a:r>
            <a:r>
              <a:rPr b="1" i="1" lang="en" sz="2000">
                <a:solidFill>
                  <a:schemeClr val="dk1"/>
                </a:solidFill>
              </a:rPr>
              <a:t>but</a:t>
            </a:r>
            <a:r>
              <a:rPr i="1" lang="en" sz="2000">
                <a:solidFill>
                  <a:schemeClr val="dk1"/>
                </a:solidFill>
              </a:rPr>
              <a:t>:</a:t>
            </a:r>
            <a:endParaRPr i="1" sz="2000">
              <a:solidFill>
                <a:schemeClr val="dk1"/>
              </a:solidFill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3D printers can be damaged or uncalibrated due to tampering</a:t>
            </a:r>
            <a:endParaRPr sz="2000">
              <a:solidFill>
                <a:schemeClr val="dk1"/>
              </a:solidFill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3D printers are finicky and require expertise to operate effectively</a:t>
            </a:r>
            <a:endParaRPr sz="2000">
              <a:solidFill>
                <a:schemeClr val="dk1"/>
              </a:solidFill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3D print jobs take hours to complete and must be monitored</a:t>
            </a:r>
            <a:endParaRPr sz="2000">
              <a:solidFill>
                <a:schemeClr val="dk1"/>
              </a:solidFill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Troubleshooting 3D print errors requires expertise</a:t>
            </a:r>
            <a:endParaRPr sz="2000">
              <a:solidFill>
                <a:schemeClr val="dk1"/>
              </a:solidFill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3D printing materials can be hazardous and must be regulated</a:t>
            </a:r>
            <a:endParaRPr sz="2000">
              <a:solidFill>
                <a:schemeClr val="dk1"/>
              </a:solidFill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3D print model files are often copyrighted intellectual properties (IPs) and library may be liable for copyright infringement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Mitigating </a:t>
            </a:r>
            <a:r>
              <a:rPr b="1"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3D Printing Concerns</a:t>
            </a:r>
            <a:endParaRPr b="1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616500" y="1102652"/>
            <a:ext cx="8059500" cy="36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Access to 3D printers should be regulated and limited to trained staff only</a:t>
            </a:r>
            <a:endParaRPr sz="2000">
              <a:solidFill>
                <a:schemeClr val="dk1"/>
              </a:solidFill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Safety guidelines should be documented and prominently posted</a:t>
            </a:r>
            <a:endParaRPr sz="2000">
              <a:solidFill>
                <a:schemeClr val="dk1"/>
              </a:solidFill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A 3D print request system should be established</a:t>
            </a:r>
            <a:endParaRPr sz="2000">
              <a:solidFill>
                <a:schemeClr val="dk1"/>
              </a:solidFill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Effective and efficient 3D printing workflows should be created</a:t>
            </a:r>
            <a:endParaRPr sz="2000">
              <a:solidFill>
                <a:schemeClr val="dk1"/>
              </a:solidFill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3D print files must be vetted for copyright violations by qualified reviewers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420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Copyright Assessment: Liability – Infringement?</a:t>
            </a:r>
            <a:endParaRPr b="1" sz="2420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979"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Char char="●"/>
            </a:pPr>
            <a:r>
              <a:rPr lang="en" sz="1750">
                <a:solidFill>
                  <a:schemeClr val="dk1"/>
                </a:solidFill>
              </a:rPr>
              <a:t>Since 3D printing in MakerSpaces and other similar library services are often mediated and not self service, displaying a notice near the 3D printer based upon the Copyright §108(f)* exemption may not fit well to minimize library liability. </a:t>
            </a:r>
            <a:endParaRPr sz="1750">
              <a:solidFill>
                <a:schemeClr val="dk1"/>
              </a:solidFill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Char char="●"/>
            </a:pPr>
            <a:r>
              <a:rPr lang="en" sz="1750">
                <a:solidFill>
                  <a:schemeClr val="dk1"/>
                </a:solidFill>
              </a:rPr>
              <a:t>Libraries must assess the risk of printing copyrighted works and rely on permission by the author/rights holder or apply a Copyright §107** fair use analysis.  </a:t>
            </a:r>
            <a:endParaRPr sz="1750">
              <a:solidFill>
                <a:schemeClr val="dk1"/>
              </a:solidFill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Char char="●"/>
            </a:pPr>
            <a:r>
              <a:rPr lang="en" sz="1750">
                <a:solidFill>
                  <a:schemeClr val="dk1"/>
                </a:solidFill>
              </a:rPr>
              <a:t>Need to review related U.S. Copyright Law </a:t>
            </a:r>
            <a:r>
              <a:rPr lang="en" sz="1750">
                <a:solidFill>
                  <a:schemeClr val="dk1"/>
                </a:solidFill>
              </a:rPr>
              <a:t>§</a:t>
            </a:r>
            <a:r>
              <a:rPr lang="en" sz="1750">
                <a:solidFill>
                  <a:schemeClr val="dk1"/>
                </a:solidFill>
              </a:rPr>
              <a:t> 102, 106, 107, 108, and 512 to better understand </a:t>
            </a:r>
            <a:r>
              <a:rPr lang="en" sz="1750">
                <a:solidFill>
                  <a:schemeClr val="dk1"/>
                </a:solidFill>
              </a:rPr>
              <a:t>viable</a:t>
            </a:r>
            <a:r>
              <a:rPr lang="en" sz="1750">
                <a:solidFill>
                  <a:schemeClr val="dk1"/>
                </a:solidFill>
              </a:rPr>
              <a:t> options for liability.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*</a:t>
            </a:r>
            <a:r>
              <a:rPr lang="en" sz="1100">
                <a:solidFill>
                  <a:schemeClr val="dk1"/>
                </a:solidFill>
              </a:rPr>
              <a:t>17 U.S. Code § 108 - </a:t>
            </a:r>
            <a:r>
              <a:rPr i="1" lang="en" sz="1100">
                <a:solidFill>
                  <a:schemeClr val="dk1"/>
                </a:solidFill>
              </a:rPr>
              <a:t>Limitations on exclusive rights: Reproduction by libraries and archives</a:t>
            </a:r>
            <a:br>
              <a:rPr i="1" lang="en" sz="1100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**</a:t>
            </a:r>
            <a:r>
              <a:rPr lang="en" sz="1100">
                <a:solidFill>
                  <a:schemeClr val="dk1"/>
                </a:solidFill>
              </a:rPr>
              <a:t>17 U.S. Code § 107 - </a:t>
            </a:r>
            <a:r>
              <a:rPr i="1" lang="en" sz="1100">
                <a:solidFill>
                  <a:schemeClr val="dk1"/>
                </a:solidFill>
              </a:rPr>
              <a:t>Limitations on exclusive right: Fair use</a:t>
            </a:r>
            <a:endParaRPr i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Copyright Assessment: So what’s protectable? </a:t>
            </a:r>
            <a:endParaRPr b="1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152475"/>
            <a:ext cx="8520600" cy="38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50">
                <a:solidFill>
                  <a:schemeClr val="dk1"/>
                </a:solidFill>
              </a:rPr>
              <a:t>Copyrighted subject matter </a:t>
            </a:r>
            <a:r>
              <a:rPr lang="en" sz="2550">
                <a:solidFill>
                  <a:schemeClr val="dk1"/>
                </a:solidFill>
              </a:rPr>
              <a:t>§ 102* </a:t>
            </a:r>
            <a:r>
              <a:rPr lang="en" sz="2550">
                <a:solidFill>
                  <a:schemeClr val="dk1"/>
                </a:solidFill>
              </a:rPr>
              <a:t>is </a:t>
            </a:r>
            <a:r>
              <a:rPr lang="en" sz="2550">
                <a:solidFill>
                  <a:schemeClr val="dk1"/>
                </a:solidFill>
              </a:rPr>
              <a:t>automatically</a:t>
            </a:r>
            <a:r>
              <a:rPr lang="en" sz="2550">
                <a:solidFill>
                  <a:schemeClr val="dk1"/>
                </a:solidFill>
              </a:rPr>
              <a:t> protected if and when:</a:t>
            </a:r>
            <a:endParaRPr sz="2550">
              <a:solidFill>
                <a:schemeClr val="dk1"/>
              </a:solidFill>
            </a:endParaRPr>
          </a:p>
          <a:p>
            <a:pPr indent="-341947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550">
                <a:solidFill>
                  <a:schemeClr val="dk1"/>
                </a:solidFill>
              </a:rPr>
              <a:t>Original work of authorship</a:t>
            </a:r>
            <a:endParaRPr sz="2550">
              <a:solidFill>
                <a:schemeClr val="dk1"/>
              </a:solidFill>
            </a:endParaRPr>
          </a:p>
          <a:p>
            <a:pPr indent="-34194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550">
                <a:solidFill>
                  <a:schemeClr val="dk1"/>
                </a:solidFill>
              </a:rPr>
              <a:t>With a modicum of creativity</a:t>
            </a:r>
            <a:endParaRPr sz="2550">
              <a:solidFill>
                <a:schemeClr val="dk1"/>
              </a:solidFill>
            </a:endParaRPr>
          </a:p>
          <a:p>
            <a:pPr indent="-34194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550">
                <a:solidFill>
                  <a:schemeClr val="dk1"/>
                </a:solidFill>
              </a:rPr>
              <a:t>Fixed in a tangible medium of expression</a:t>
            </a:r>
            <a:endParaRPr sz="25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50">
                <a:solidFill>
                  <a:schemeClr val="dk1"/>
                </a:solidFill>
              </a:rPr>
              <a:t>Copyrighted CAD software designs from a repository or copyrighted physical objects such as a</a:t>
            </a:r>
            <a:r>
              <a:rPr lang="en" sz="2550"/>
              <a:t> </a:t>
            </a:r>
            <a:r>
              <a:rPr b="1" lang="en" sz="2550">
                <a:solidFill>
                  <a:srgbClr val="FF0000"/>
                </a:solidFill>
              </a:rPr>
              <a:t>sculptural figures or architectural works</a:t>
            </a:r>
            <a:r>
              <a:rPr lang="en" sz="2550"/>
              <a:t> </a:t>
            </a:r>
            <a:r>
              <a:rPr lang="en" sz="2550">
                <a:solidFill>
                  <a:schemeClr val="dk1"/>
                </a:solidFill>
              </a:rPr>
              <a:t>are examples of subject matter protected by </a:t>
            </a:r>
            <a:r>
              <a:rPr lang="en" sz="2550">
                <a:solidFill>
                  <a:schemeClr val="dk1"/>
                </a:solidFill>
              </a:rPr>
              <a:t>§ 102.</a:t>
            </a:r>
            <a:endParaRPr sz="25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50">
                <a:solidFill>
                  <a:schemeClr val="dk1"/>
                </a:solidFill>
              </a:rPr>
              <a:t>CAD software files could be categorized as</a:t>
            </a:r>
            <a:r>
              <a:rPr lang="en" sz="2550"/>
              <a:t> </a:t>
            </a:r>
            <a:r>
              <a:rPr b="1" lang="en" sz="2550">
                <a:solidFill>
                  <a:srgbClr val="FF0000"/>
                </a:solidFill>
              </a:rPr>
              <a:t>pictorial, graphic, or literary works</a:t>
            </a:r>
            <a:r>
              <a:rPr lang="en" sz="2550">
                <a:solidFill>
                  <a:schemeClr val="dk1"/>
                </a:solidFill>
              </a:rPr>
              <a:t>.</a:t>
            </a:r>
            <a:r>
              <a:rPr lang="en" sz="2550"/>
              <a:t> </a:t>
            </a:r>
            <a:endParaRPr sz="2550"/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67131"/>
              <a:buFont typeface="Arial"/>
              <a:buNone/>
            </a:pPr>
            <a:r>
              <a:rPr lang="en" sz="1638">
                <a:solidFill>
                  <a:schemeClr val="dk1"/>
                </a:solidFill>
              </a:rPr>
              <a:t>*</a:t>
            </a:r>
            <a:r>
              <a:rPr lang="en" sz="1638">
                <a:solidFill>
                  <a:schemeClr val="dk1"/>
                </a:solidFill>
              </a:rPr>
              <a:t>17 U.S. Code § </a:t>
            </a:r>
            <a:r>
              <a:rPr lang="en" sz="1638">
                <a:solidFill>
                  <a:schemeClr val="dk1"/>
                </a:solidFill>
              </a:rPr>
              <a:t>102 - Subject matter of copyright: In general </a:t>
            </a:r>
            <a:endParaRPr sz="1638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Copyright Assessment: Owner’s Rights? </a:t>
            </a:r>
            <a:endParaRPr b="1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228675"/>
            <a:ext cx="8520600" cy="36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Copyright owner’s exclusive rights </a:t>
            </a:r>
            <a:r>
              <a:rPr lang="en" sz="2000">
                <a:solidFill>
                  <a:schemeClr val="dk1"/>
                </a:solidFill>
              </a:rPr>
              <a:t>§ 106*</a:t>
            </a:r>
            <a:r>
              <a:rPr lang="en" sz="2000">
                <a:solidFill>
                  <a:schemeClr val="dk1"/>
                </a:solidFill>
              </a:rPr>
              <a:t> to: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Reproduce the work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Make derivative copies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Distribute copies to the public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Display and perform in public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*</a:t>
            </a:r>
            <a:r>
              <a:rPr lang="en" sz="1300">
                <a:solidFill>
                  <a:schemeClr val="dk1"/>
                </a:solidFill>
              </a:rPr>
              <a:t>17 U.S. Code § 106 - Exclusive rights in copyrighted works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68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2178">
                <a:solidFill>
                  <a:srgbClr val="051E5D"/>
                </a:solidFill>
                <a:latin typeface="Archivo Black"/>
                <a:ea typeface="Archivo Black"/>
                <a:cs typeface="Archivo Black"/>
                <a:sym typeface="Archivo Black"/>
              </a:rPr>
              <a:t>Copyright Assessment: Infringement of Owner Rights? </a:t>
            </a:r>
            <a:endParaRPr b="1" sz="2178">
              <a:solidFill>
                <a:srgbClr val="051E5D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Potential </a:t>
            </a:r>
            <a:r>
              <a:rPr lang="en" sz="2000">
                <a:solidFill>
                  <a:schemeClr val="dk1"/>
                </a:solidFill>
              </a:rPr>
              <a:t>infringement</a:t>
            </a:r>
            <a:r>
              <a:rPr lang="en" sz="2000">
                <a:solidFill>
                  <a:schemeClr val="dk1"/>
                </a:solidFill>
              </a:rPr>
              <a:t> when a library customers </a:t>
            </a:r>
            <a:r>
              <a:rPr lang="en" sz="2000">
                <a:solidFill>
                  <a:schemeClr val="dk1"/>
                </a:solidFill>
              </a:rPr>
              <a:t>violates any of the exclusive rights of the copyright owner provided by Section 106</a:t>
            </a:r>
            <a:r>
              <a:rPr lang="en" sz="2000">
                <a:solidFill>
                  <a:schemeClr val="dk1"/>
                </a:solidFill>
              </a:rPr>
              <a:t> without permission: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Reproduce the work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Make derivative copies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Distribute copies to the public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Display and perform in public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11" name="Google Shape;111;p21"/>
          <p:cNvSpPr txBox="1"/>
          <p:nvPr/>
        </p:nvSpPr>
        <p:spPr>
          <a:xfrm>
            <a:off x="4779175" y="2200275"/>
            <a:ext cx="385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