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Nunito"/>
      <p:regular r:id="rId20"/>
      <p:bold r:id="rId21"/>
      <p:italic r:id="rId22"/>
      <p:boldItalic r:id="rId23"/>
    </p:embeddedFont>
    <p:embeddedFont>
      <p:font typeface="Montserrat Medium"/>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regular.fntdata"/><Relationship Id="rId22" Type="http://schemas.openxmlformats.org/officeDocument/2006/relationships/font" Target="fonts/Nunito-italic.fntdata"/><Relationship Id="rId21" Type="http://schemas.openxmlformats.org/officeDocument/2006/relationships/font" Target="fonts/Nunito-bold.fntdata"/><Relationship Id="rId24" Type="http://schemas.openxmlformats.org/officeDocument/2006/relationships/font" Target="fonts/MontserratMedium-regular.fntdata"/><Relationship Id="rId23" Type="http://schemas.openxmlformats.org/officeDocument/2006/relationships/font" Target="fonts/Nuni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italic.fntdata"/><Relationship Id="rId25" Type="http://schemas.openxmlformats.org/officeDocument/2006/relationships/font" Target="fonts/MontserratMedium-bold.fntdata"/><Relationship Id="rId27" Type="http://schemas.openxmlformats.org/officeDocument/2006/relationships/font" Target="fonts/MontserratMedium-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topics/10825/ai-powered-online-search/#topicOverview"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lawyers.org/publications/antitrust-unfair-competition-law/competition-spring-2014-vol-23-no-1-first-amendment-protection-for-search-engine-search-resul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AI_generated_woman_with_extra_legs.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MEGWARE.CLIC.jp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I’m WIlhelmina Randtke.  I’m currently Head of Technologies and Systems at Georgia Southern University.</a:t>
            </a:r>
            <a:endParaRPr/>
          </a:p>
          <a:p>
            <a:pPr indent="0" lvl="0" marL="0" rtl="0" algn="l">
              <a:spcBef>
                <a:spcPts val="0"/>
              </a:spcBef>
              <a:spcAft>
                <a:spcPts val="0"/>
              </a:spcAft>
              <a:buNone/>
            </a:pPr>
            <a:r>
              <a:rPr lang="en"/>
              <a:t>Today I’m talking about RAG, retrieval augmented generation.  And… about corporate control of generative artificial intelligence and technology.</a:t>
            </a:r>
            <a:endParaRPr/>
          </a:p>
          <a:p>
            <a:pPr indent="0" lvl="0" marL="0" rtl="0" algn="l">
              <a:spcBef>
                <a:spcPts val="0"/>
              </a:spcBef>
              <a:spcAft>
                <a:spcPts val="0"/>
              </a:spcAft>
              <a:buNone/>
            </a:pPr>
            <a:r>
              <a:rPr lang="en"/>
              <a:t>My coplanners Nikki Canon-Rech and Kevin Reagan are not here today.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14248570a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14248570a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Today, dominant search engines, like Google and Bing, are putting AI summaries prominently into search results.  Essentially, they are merging chatbots and search and doing it in the form of retrieval augmented generation.</a:t>
            </a:r>
            <a:endParaRPr>
              <a:solidFill>
                <a:schemeClr val="dk1"/>
              </a:solidFill>
            </a:endParaRPr>
          </a:p>
          <a:p>
            <a:pPr indent="0" lvl="0" marL="0" rtl="0" algn="l">
              <a:spcBef>
                <a:spcPts val="0"/>
              </a:spcBef>
              <a:spcAft>
                <a:spcPts val="0"/>
              </a:spcAft>
              <a:buNone/>
            </a:pPr>
            <a:r>
              <a:rPr lang="en">
                <a:solidFill>
                  <a:schemeClr val="dk1"/>
                </a:solidFill>
              </a:rPr>
              <a:t>Dominant search engines have strong business reasons for this, which are unrelated to the quality of search results or quality of generative artificial intelligence responses.</a:t>
            </a:r>
            <a:endParaRPr>
              <a:solidFill>
                <a:schemeClr val="dk1"/>
              </a:solidFill>
            </a:endParaRPr>
          </a:p>
          <a:p>
            <a:pPr indent="0" lvl="0" marL="0" rtl="0" algn="l">
              <a:spcBef>
                <a:spcPts val="0"/>
              </a:spcBef>
              <a:spcAft>
                <a:spcPts val="0"/>
              </a:spcAft>
              <a:buNone/>
            </a:pPr>
            <a:r>
              <a:rPr lang="en">
                <a:solidFill>
                  <a:schemeClr val="dk1"/>
                </a:solidFill>
              </a:rPr>
              <a:t>→  Corporate benefits, rather than research benefits.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46c15cbf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146c15cbf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market research indicating that for some people, chatbot conversationalist style research has replaced search engine use.  It may be the case that different people prefer different styles of search, with some people preferring a chatbot.  </a:t>
            </a:r>
            <a:r>
              <a:rPr lang="en"/>
              <a:t>Dominant</a:t>
            </a:r>
            <a:r>
              <a:rPr lang="en"/>
              <a:t> search engines may want to capture that market share by playing to both styles.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Statista article about chatbots competing with search engines as the way that people find information:  </a:t>
            </a:r>
            <a:r>
              <a:rPr lang="en" u="sng">
                <a:solidFill>
                  <a:schemeClr val="hlink"/>
                </a:solidFill>
                <a:hlinkClick r:id="rId2"/>
              </a:rPr>
              <a:t>https://www.statista.com/topics/10825/ai-powered-online-search/#topicOverview</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46c15cbf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146c15cbf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Search engines have long been established to be fair use.  Part of the reasoning is that with image thumbnails and search snippets, it’s just a little piece of the work that’s reproduced.  And the link directs traffic to that site.</a:t>
            </a:r>
            <a:endParaRPr/>
          </a:p>
          <a:p>
            <a:pPr indent="0" lvl="0" marL="0" rtl="0" algn="l">
              <a:spcBef>
                <a:spcPts val="0"/>
              </a:spcBef>
              <a:spcAft>
                <a:spcPts val="0"/>
              </a:spcAft>
              <a:buNone/>
            </a:pPr>
            <a:r>
              <a:rPr lang="en"/>
              <a:t>Having the link to the source makes the chatbot summary legally more like a search result.  It gets the chatbot text into a safe space.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Kelly v. Arriba-Soft</a:t>
            </a:r>
            <a:endParaRPr/>
          </a:p>
          <a:p>
            <a:pPr indent="0" lvl="0" marL="0" rtl="0" algn="l">
              <a:spcBef>
                <a:spcPts val="0"/>
              </a:spcBef>
              <a:spcAft>
                <a:spcPts val="0"/>
              </a:spcAft>
              <a:buNone/>
            </a:pPr>
            <a:r>
              <a:rPr lang="en"/>
              <a:t>Perfect 10 v. Google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46c15cbf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146c15cbf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Article about first amendment immunity for search engine results:  </a:t>
            </a:r>
            <a:r>
              <a:rPr lang="en" u="sng">
                <a:solidFill>
                  <a:schemeClr val="hlink"/>
                </a:solidFill>
                <a:hlinkClick r:id="rId2"/>
              </a:rPr>
              <a:t>https://calawyers.org/publications/antitrust-unfair-competition-law/competition-spring-2014-vol-23-no-1-first-amendment-protection-for-search-engine-search-results/</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144cdcdb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144cdcdb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when you hear about retrieval augmented generation, that’s some of the background.  It has research benefits in that it’s mitigating some of the problems inherent to generative artificial intelligence.</a:t>
            </a:r>
            <a:endParaRPr/>
          </a:p>
          <a:p>
            <a:pPr indent="0" lvl="0" marL="0" rtl="0" algn="l">
              <a:spcBef>
                <a:spcPts val="0"/>
              </a:spcBef>
              <a:spcAft>
                <a:spcPts val="0"/>
              </a:spcAft>
              <a:buNone/>
            </a:pPr>
            <a:r>
              <a:rPr lang="en"/>
              <a:t>Meanwhile, corporate control by large tech companies is intertwined with retrieval augmented generation.  Many of those problems - basically everything other than misinformation - are tied to how resource intensive training is.  That same resource intensive training tends to lead to consolidated control of generative artificial intelligence in just a few companies.  And, when you see large tech companies building retrieval augmented generation into their search engines, they have market share interests and liability interests in presenting chatbots in the context of retrieval augmented generation.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29a18634d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29a18634d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d172edc20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d172edc20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146c15cbf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146c15cbf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70e62cf2c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70e62cf2c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  Misinformation:  Generative artificial intelligence tools will make things up.</a:t>
            </a:r>
            <a:endParaRPr/>
          </a:p>
          <a:p>
            <a:pPr indent="0" lvl="0" marL="0" rtl="0" algn="l">
              <a:spcBef>
                <a:spcPts val="0"/>
              </a:spcBef>
              <a:spcAft>
                <a:spcPts val="0"/>
              </a:spcAft>
              <a:buNone/>
            </a:pPr>
            <a:r>
              <a:rPr lang="en"/>
              <a:t>RAG assist:  By comparing a response against a search engine, misinformation can be internally censored.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of lady with extra legs is from </a:t>
            </a:r>
            <a:r>
              <a:rPr lang="en" u="sng">
                <a:solidFill>
                  <a:schemeClr val="hlink"/>
                </a:solidFill>
                <a:hlinkClick r:id="rId2"/>
              </a:rPr>
              <a:t>https://commons.wikimedia.org/wiki/File:AI_generated_woman_with_extra_legs.jpg</a:t>
            </a:r>
            <a:r>
              <a:rPr lang="en"/>
              <a:t>   licensed CC-SA-4.0 by Mikko Paananen.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14fe2815e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14fe2815e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GPT stands for Generative Pre-trained Transformer. Pre-training is an extremely resource intensive process. Unlike a hard coded algorithm that has predefined decision points, a machine learning algorithm has pattern recognition to let it process data, and it trains on a set of data to begin recognizing patterns. Pretraining involves processing a whole bunch of data and finding patterns in it. For a chatbot, that's processing a whole bunch of text written by people.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Training costs are high: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GPT 3 training cost = over $12 million.  ( Kyle Wiggers, OpenAI launches an API to commercialize its research, VentureBeat (June 11, 2020), https://venturebeat.com/ai/openai-launches-an-api-to-commercialize-its-research/.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Hugging Face’s BLOOM training cost = around $10 million.  ( Jonathan Vanian and Kif Leswing, ChatGPT and generative AI are booming, but the costs can be extraordinary, CNBC (March 13, 2023), https://www.cnbc.com/2023/03/13/chatgpt-and-generative-ai-are-booming-but-at-a-very-expensive-price.html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Training requires specialized hardware: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computing power isn't just a financial cost. Infrastructure is a requirement as well. Crunching numbers and processing data happens on a physical computer. If that computer is "in the cloud," that really means that the computer is someone else's servers. A computer “in the cloud” still exists in the real world. Microsoft contributed the investment resources to OpenAI in the form of cash and providing Microsoft Azure server time. Training GPT4 took 10,000 NVIDIA chips. ( John Koetsier, ChatGPT Burns Millions Every Day. Can Computer Scientists Make AI One Million Times More Efficient?, Forbes (Feb. 10, 2023), https://www.forbes.com/sites/johnkoetsier/2023/02/10/chatgpt-burns-millions-every-day-can-computer-scientists-make-ai-one-million-times-more-efficient/ ) These aren’t regular graphics cards like you would buy for your home use. These are specialized chips costing in the ballpark of $12,500 each. ( Desire Athow, Meet the Nvidia GPU that makes ChatGPT come alive, TechRadar.pro (Feb. 17, 2023), https://www.techradar.com/best/heres-the-dollar13k-nvidia-gpu-that-makes-chatgpt-come-alive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14248570a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14248570a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Sparks picture from https://commons.wikimedia.org/wiki/File:Kurzschluss_12V20A.jpg licensed CC-SA-3.0 by MdE.</a:t>
            </a:r>
            <a:endParaRPr/>
          </a:p>
          <a:p>
            <a:pPr indent="0" lvl="0" marL="0" rtl="0" algn="l">
              <a:spcBef>
                <a:spcPts val="0"/>
              </a:spcBef>
              <a:spcAft>
                <a:spcPts val="0"/>
              </a:spcAft>
              <a:buNone/>
            </a:pPr>
            <a:r>
              <a:rPr lang="en"/>
              <a:t>Computer </a:t>
            </a:r>
            <a:r>
              <a:rPr lang="en"/>
              <a:t>cluster</a:t>
            </a:r>
            <a:r>
              <a:rPr lang="en"/>
              <a:t> pic from </a:t>
            </a:r>
            <a:r>
              <a:rPr lang="en" u="sng">
                <a:solidFill>
                  <a:schemeClr val="hlink"/>
                </a:solidFill>
                <a:hlinkClick r:id="rId2"/>
              </a:rPr>
              <a:t>https://commons.wikimedia.org/wiki/File:MEGWARE.CLIC.jpg</a:t>
            </a:r>
            <a:r>
              <a:rPr lang="en"/>
              <a:t> </a:t>
            </a:r>
            <a:r>
              <a:rPr lang="en"/>
              <a:t>licensed CC-SA-2.0 by MEGWARE Computer GmbH.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4248570a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4248570a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Water drop pic is from https://commons.wikimedia.org/wiki/File:Water_drop_001.jpg licensed CC-BY-2.0 by José Manuel Suárez.</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144cdcdb7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144cdcdb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means that domain specific information is lacking.  You can see a proliferation of tools branded as artificial intelligence.  In reality, most tools that are actually using generative artificial intelligence are using APIs on the same handful of tools.  The AI Now Institute is a good resource for market research on consolidation in the field.  Also, you can see that if controlling this requires a specialized cluster of computers that can 7 figures, and requires lots of electricity, and requires someone with specialized training to configure and prepare training data:  Then these are all things that lead to consolidation.</a:t>
            </a:r>
            <a:endParaRPr/>
          </a:p>
          <a:p>
            <a:pPr indent="0" lvl="0" marL="0" rtl="0" algn="l">
              <a:spcBef>
                <a:spcPts val="0"/>
              </a:spcBef>
              <a:spcAft>
                <a:spcPts val="0"/>
              </a:spcAft>
              <a:buNone/>
            </a:pPr>
            <a:br>
              <a:rPr lang="en"/>
            </a:br>
            <a:r>
              <a:rPr lang="en"/>
              <a:t>For someone researching in a specific field, if they are using a large language model, it’s probably a generalist model.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Fractal pic from https://commons.wikimedia.org/wiki/File:Exponential_Collatz_Fractal.png licensed as CC0 by Hugo Spinelli.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10924" l="0" r="0" t="10932"/>
          <a:stretch/>
        </p:blipFill>
        <p:spPr>
          <a:xfrm>
            <a:off x="1354" y="0"/>
            <a:ext cx="9141294" cy="5144664"/>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0" y="3174200"/>
            <a:ext cx="91536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reativecommons.org/licenses/by/4.0/"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statista.com/topics/10825/ai-powered-online-search/#topicOverview"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bbc.com/travel/article/20240222-air-canada-chatbot-misinformation-what-travellers-should-know"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creativecommons.org/licenses/by/4.0/"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l">
              <a:spcBef>
                <a:spcPts val="0"/>
              </a:spcBef>
              <a:spcAft>
                <a:spcPts val="0"/>
              </a:spcAft>
              <a:buSzPts val="1100"/>
              <a:buNone/>
            </a:pPr>
            <a:r>
              <a:rPr lang="en" sz="3020">
                <a:solidFill>
                  <a:srgbClr val="001344"/>
                </a:solidFill>
              </a:rPr>
              <a:t>From RAG to Riches?  </a:t>
            </a:r>
            <a:endParaRPr sz="3020">
              <a:solidFill>
                <a:srgbClr val="001344"/>
              </a:solidFill>
            </a:endParaRPr>
          </a:p>
          <a:p>
            <a:pPr indent="0" lvl="0" marL="0" rtl="0" algn="r">
              <a:spcBef>
                <a:spcPts val="0"/>
              </a:spcBef>
              <a:spcAft>
                <a:spcPts val="0"/>
              </a:spcAft>
              <a:buSzPts val="1100"/>
              <a:buNone/>
            </a:pPr>
            <a:r>
              <a:rPr lang="en" sz="3020">
                <a:solidFill>
                  <a:srgbClr val="001344"/>
                </a:solidFill>
              </a:rPr>
              <a:t>Corporate Control in the AI Research Era</a:t>
            </a:r>
            <a:endParaRPr sz="3020">
              <a:solidFill>
                <a:srgbClr val="001344"/>
              </a:solidFill>
            </a:endParaRPr>
          </a:p>
        </p:txBody>
      </p:sp>
      <p:sp>
        <p:nvSpPr>
          <p:cNvPr id="62" name="Google Shape;62;p13"/>
          <p:cNvSpPr txBox="1"/>
          <p:nvPr>
            <p:ph idx="1" type="subTitle"/>
          </p:nvPr>
        </p:nvSpPr>
        <p:spPr>
          <a:xfrm>
            <a:off x="311700" y="41131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Charleston</a:t>
            </a:r>
            <a:r>
              <a:rPr lang="en"/>
              <a:t> Conference, Charleston, South Carolina,</a:t>
            </a:r>
            <a:r>
              <a:rPr lang="en"/>
              <a:t> November 15, 2024</a:t>
            </a:r>
            <a:endParaRPr/>
          </a:p>
          <a:p>
            <a:pPr indent="0" lvl="0" marL="0" rtl="0" algn="l">
              <a:lnSpc>
                <a:spcPct val="115000"/>
              </a:lnSpc>
              <a:spcBef>
                <a:spcPts val="0"/>
              </a:spcBef>
              <a:spcAft>
                <a:spcPts val="0"/>
              </a:spcAft>
              <a:buNone/>
            </a:pPr>
            <a:r>
              <a:t/>
            </a:r>
            <a:endParaRPr i="1"/>
          </a:p>
        </p:txBody>
      </p:sp>
      <p:sp>
        <p:nvSpPr>
          <p:cNvPr id="63" name="Google Shape;63;p13"/>
          <p:cNvSpPr txBox="1"/>
          <p:nvPr/>
        </p:nvSpPr>
        <p:spPr>
          <a:xfrm>
            <a:off x="169400" y="3374525"/>
            <a:ext cx="8739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Wilhelmina Randtke, Nikki Canon-Rech, Kevin Reagan</a:t>
            </a:r>
            <a:endParaRPr sz="600">
              <a:latin typeface="Nunito"/>
              <a:ea typeface="Nunito"/>
              <a:cs typeface="Nunito"/>
              <a:sym typeface="Nunito"/>
            </a:endParaRPr>
          </a:p>
        </p:txBody>
      </p:sp>
      <p:sp>
        <p:nvSpPr>
          <p:cNvPr id="64" name="Google Shape;64;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13">
            <a:hlinkClick r:id="rId3"/>
          </p:cNvPr>
          <p:cNvPicPr preferRelativeResize="0"/>
          <p:nvPr/>
        </p:nvPicPr>
        <p:blipFill>
          <a:blip r:embed="rId4">
            <a:alphaModFix/>
          </a:blip>
          <a:stretch>
            <a:fillRect/>
          </a:stretch>
        </p:blipFill>
        <p:spPr>
          <a:xfrm>
            <a:off x="8416575" y="4889000"/>
            <a:ext cx="727425" cy="25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490250" y="1912275"/>
            <a:ext cx="8073000" cy="13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4020"/>
              <a:t>Corporate Benefits of RAG</a:t>
            </a:r>
            <a:endParaRPr sz="4020"/>
          </a:p>
        </p:txBody>
      </p:sp>
      <p:pic>
        <p:nvPicPr>
          <p:cNvPr id="131" name="Google Shape;131;p22"/>
          <p:cNvPicPr preferRelativeResize="0"/>
          <p:nvPr/>
        </p:nvPicPr>
        <p:blipFill rotWithShape="1">
          <a:blip r:embed="rId3">
            <a:alphaModFix/>
          </a:blip>
          <a:srcRect b="51899" l="0" r="36301" t="0"/>
          <a:stretch/>
        </p:blipFill>
        <p:spPr>
          <a:xfrm>
            <a:off x="4572000" y="3271280"/>
            <a:ext cx="4259551" cy="2089249"/>
          </a:xfrm>
          <a:prstGeom prst="rect">
            <a:avLst/>
          </a:prstGeom>
          <a:noFill/>
          <a:ln>
            <a:noFill/>
          </a:ln>
        </p:spPr>
      </p:pic>
      <p:pic>
        <p:nvPicPr>
          <p:cNvPr id="132" name="Google Shape;132;p22"/>
          <p:cNvPicPr preferRelativeResize="0"/>
          <p:nvPr/>
        </p:nvPicPr>
        <p:blipFill rotWithShape="1">
          <a:blip r:embed="rId4">
            <a:alphaModFix/>
          </a:blip>
          <a:srcRect b="49023" l="0" r="36089" t="2162"/>
          <a:stretch/>
        </p:blipFill>
        <p:spPr>
          <a:xfrm>
            <a:off x="312450" y="3283900"/>
            <a:ext cx="4259551" cy="2002976"/>
          </a:xfrm>
          <a:prstGeom prst="rect">
            <a:avLst/>
          </a:prstGeom>
          <a:noFill/>
          <a:ln>
            <a:noFill/>
          </a:ln>
        </p:spPr>
      </p:pic>
      <p:pic>
        <p:nvPicPr>
          <p:cNvPr id="133" name="Google Shape;133;p22"/>
          <p:cNvPicPr preferRelativeResize="0"/>
          <p:nvPr/>
        </p:nvPicPr>
        <p:blipFill rotWithShape="1">
          <a:blip r:embed="rId4">
            <a:alphaModFix/>
          </a:blip>
          <a:srcRect b="11869" l="0" r="36089" t="58388"/>
          <a:stretch/>
        </p:blipFill>
        <p:spPr>
          <a:xfrm>
            <a:off x="312450" y="4066500"/>
            <a:ext cx="4259551" cy="1220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RAG can maintain the status quo for dominant search engines</a:t>
            </a:r>
            <a:endParaRPr/>
          </a:p>
        </p:txBody>
      </p:sp>
      <p:sp>
        <p:nvSpPr>
          <p:cNvPr id="139" name="Google Shape;139;p23"/>
          <p:cNvSpPr txBox="1"/>
          <p:nvPr>
            <p:ph idx="1" type="body"/>
          </p:nvPr>
        </p:nvSpPr>
        <p:spPr>
          <a:xfrm>
            <a:off x="457200" y="1451250"/>
            <a:ext cx="2812500" cy="3117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Chatbots compete with search.</a:t>
            </a:r>
            <a:endParaRPr/>
          </a:p>
          <a:p>
            <a:pPr indent="-342900" lvl="0" marL="457200" rtl="0" algn="l">
              <a:spcBef>
                <a:spcPts val="0"/>
              </a:spcBef>
              <a:spcAft>
                <a:spcPts val="0"/>
              </a:spcAft>
              <a:buSzPts val="1800"/>
              <a:buChar char="●"/>
            </a:pPr>
            <a:r>
              <a:rPr lang="en"/>
              <a:t>→ Converging chatbot and search engine may favor already-dominant tech companies.</a:t>
            </a:r>
            <a:endParaRPr/>
          </a:p>
        </p:txBody>
      </p:sp>
      <p:pic>
        <p:nvPicPr>
          <p:cNvPr id="140" name="Google Shape;140;p23">
            <a:hlinkClick r:id="rId3"/>
          </p:cNvPr>
          <p:cNvPicPr preferRelativeResize="0"/>
          <p:nvPr/>
        </p:nvPicPr>
        <p:blipFill>
          <a:blip r:embed="rId4">
            <a:alphaModFix/>
          </a:blip>
          <a:stretch>
            <a:fillRect/>
          </a:stretch>
        </p:blipFill>
        <p:spPr>
          <a:xfrm>
            <a:off x="3361243" y="1727100"/>
            <a:ext cx="5782758" cy="341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RAG limits copyright infringement liability</a:t>
            </a:r>
            <a:endParaRPr/>
          </a:p>
        </p:txBody>
      </p:sp>
      <p:pic>
        <p:nvPicPr>
          <p:cNvPr id="146" name="Google Shape;146;p24"/>
          <p:cNvPicPr preferRelativeResize="0"/>
          <p:nvPr/>
        </p:nvPicPr>
        <p:blipFill rotWithShape="1">
          <a:blip r:embed="rId3">
            <a:alphaModFix/>
          </a:blip>
          <a:srcRect b="0" l="0" r="36301" t="0"/>
          <a:stretch/>
        </p:blipFill>
        <p:spPr>
          <a:xfrm>
            <a:off x="4974377" y="1230025"/>
            <a:ext cx="3837799" cy="3913475"/>
          </a:xfrm>
          <a:prstGeom prst="rect">
            <a:avLst/>
          </a:prstGeom>
          <a:noFill/>
          <a:ln>
            <a:noFill/>
          </a:ln>
        </p:spPr>
      </p:pic>
      <p:pic>
        <p:nvPicPr>
          <p:cNvPr id="147" name="Google Shape;147;p24"/>
          <p:cNvPicPr preferRelativeResize="0"/>
          <p:nvPr/>
        </p:nvPicPr>
        <p:blipFill rotWithShape="1">
          <a:blip r:embed="rId4">
            <a:alphaModFix/>
          </a:blip>
          <a:srcRect b="0" l="0" r="36089" t="0"/>
          <a:stretch/>
        </p:blipFill>
        <p:spPr>
          <a:xfrm>
            <a:off x="331850" y="1230025"/>
            <a:ext cx="4062449" cy="3913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445025"/>
            <a:ext cx="3270600" cy="212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t>RAG limits misinformation liability</a:t>
            </a:r>
            <a:endParaRPr sz="2320"/>
          </a:p>
        </p:txBody>
      </p:sp>
      <p:sp>
        <p:nvSpPr>
          <p:cNvPr id="153" name="Google Shape;153;p25"/>
          <p:cNvSpPr txBox="1"/>
          <p:nvPr>
            <p:ph idx="1" type="body"/>
          </p:nvPr>
        </p:nvSpPr>
        <p:spPr>
          <a:xfrm>
            <a:off x="457200" y="1832675"/>
            <a:ext cx="3130500" cy="294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Section 230 protects a web platform hosting content made by someone else.</a:t>
            </a:r>
            <a:endParaRPr/>
          </a:p>
          <a:p>
            <a:pPr indent="0" lvl="0" marL="0" rtl="0" algn="l">
              <a:spcBef>
                <a:spcPts val="1200"/>
              </a:spcBef>
              <a:spcAft>
                <a:spcPts val="1200"/>
              </a:spcAft>
              <a:buNone/>
            </a:pPr>
            <a:r>
              <a:rPr lang="en"/>
              <a:t>Chatbot text is not made by someone else, so no section 230 immunity.  But… search results are someone else’s content.</a:t>
            </a:r>
            <a:endParaRPr/>
          </a:p>
        </p:txBody>
      </p:sp>
      <p:pic>
        <p:nvPicPr>
          <p:cNvPr id="154" name="Google Shape;154;p25">
            <a:hlinkClick r:id="rId3"/>
          </p:cNvPr>
          <p:cNvPicPr preferRelativeResize="0"/>
          <p:nvPr/>
        </p:nvPicPr>
        <p:blipFill>
          <a:blip r:embed="rId4">
            <a:alphaModFix/>
          </a:blip>
          <a:stretch>
            <a:fillRect/>
          </a:stretch>
        </p:blipFill>
        <p:spPr>
          <a:xfrm>
            <a:off x="3727648" y="369212"/>
            <a:ext cx="5091149" cy="4405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txBox="1"/>
          <p:nvPr>
            <p:ph type="ctrTitle"/>
          </p:nvPr>
        </p:nvSpPr>
        <p:spPr>
          <a:xfrm>
            <a:off x="1935247" y="1351500"/>
            <a:ext cx="5338200" cy="976800"/>
          </a:xfrm>
          <a:prstGeom prst="rect">
            <a:avLst/>
          </a:prstGeom>
          <a:effectLst>
            <a:outerShdw blurRad="14288" rotWithShape="0" algn="bl" dir="2700000" dist="19050">
              <a:schemeClr val="dk2">
                <a:alpha val="80000"/>
              </a:schemeClr>
            </a:outerShdw>
          </a:effectLst>
        </p:spPr>
        <p:txBody>
          <a:bodyPr anchorCtr="0" anchor="b" bIns="91425" lIns="91425" spcFirstLastPara="1" rIns="91425" wrap="square" tIns="91425">
            <a:noAutofit/>
          </a:bodyPr>
          <a:lstStyle/>
          <a:p>
            <a:pPr indent="0" lvl="0" marL="0" rtl="0" algn="l">
              <a:spcBef>
                <a:spcPts val="0"/>
              </a:spcBef>
              <a:spcAft>
                <a:spcPts val="0"/>
              </a:spcAft>
              <a:buSzPts val="1100"/>
              <a:buNone/>
            </a:pPr>
            <a:r>
              <a:rPr lang="en" sz="3020">
                <a:solidFill>
                  <a:srgbClr val="001344"/>
                </a:solidFill>
              </a:rPr>
              <a:t>From RAG to Riches?  </a:t>
            </a:r>
            <a:endParaRPr sz="3020">
              <a:solidFill>
                <a:srgbClr val="001344"/>
              </a:solidFill>
            </a:endParaRPr>
          </a:p>
          <a:p>
            <a:pPr indent="0" lvl="0" marL="0" rtl="0" algn="r">
              <a:spcBef>
                <a:spcPts val="0"/>
              </a:spcBef>
              <a:spcAft>
                <a:spcPts val="0"/>
              </a:spcAft>
              <a:buSzPts val="1100"/>
              <a:buNone/>
            </a:pPr>
            <a:r>
              <a:rPr lang="en" sz="3020">
                <a:solidFill>
                  <a:srgbClr val="001344"/>
                </a:solidFill>
              </a:rPr>
              <a:t>Corporate Control in the AI Research Era</a:t>
            </a:r>
            <a:endParaRPr sz="3020">
              <a:solidFill>
                <a:srgbClr val="001344"/>
              </a:solidFill>
            </a:endParaRPr>
          </a:p>
        </p:txBody>
      </p:sp>
      <p:sp>
        <p:nvSpPr>
          <p:cNvPr id="161" name="Google Shape;161;p26"/>
          <p:cNvSpPr txBox="1"/>
          <p:nvPr>
            <p:ph idx="1" type="subTitle"/>
          </p:nvPr>
        </p:nvSpPr>
        <p:spPr>
          <a:xfrm>
            <a:off x="311700" y="4113125"/>
            <a:ext cx="8520600" cy="414300"/>
          </a:xfrm>
          <a:prstGeom prst="rect">
            <a:avLst/>
          </a:prstGeom>
        </p:spPr>
        <p:txBody>
          <a:bodyPr anchorCtr="0" anchor="t" bIns="0" lIns="0" spcFirstLastPara="1" rIns="0" wrap="square" tIns="0">
            <a:normAutofit fontScale="47500" lnSpcReduction="20000"/>
          </a:bodyPr>
          <a:lstStyle/>
          <a:p>
            <a:pPr indent="0" lvl="0" marL="0" rtl="0" algn="ctr">
              <a:lnSpc>
                <a:spcPct val="115000"/>
              </a:lnSpc>
              <a:spcBef>
                <a:spcPts val="0"/>
              </a:spcBef>
              <a:spcAft>
                <a:spcPts val="0"/>
              </a:spcAft>
              <a:buNone/>
            </a:pPr>
            <a:r>
              <a:rPr lang="en"/>
              <a:t>Charleston Conference, Charleston, South Carolina, November 15, 2024</a:t>
            </a:r>
            <a:endParaRPr/>
          </a:p>
          <a:p>
            <a:pPr indent="0" lvl="0" marL="0" rtl="0" algn="l">
              <a:lnSpc>
                <a:spcPct val="115000"/>
              </a:lnSpc>
              <a:spcBef>
                <a:spcPts val="0"/>
              </a:spcBef>
              <a:spcAft>
                <a:spcPts val="0"/>
              </a:spcAft>
              <a:buNone/>
            </a:pPr>
            <a:r>
              <a:t/>
            </a:r>
            <a:endParaRPr i="1"/>
          </a:p>
        </p:txBody>
      </p:sp>
      <p:sp>
        <p:nvSpPr>
          <p:cNvPr id="162" name="Google Shape;162;p26"/>
          <p:cNvSpPr txBox="1"/>
          <p:nvPr/>
        </p:nvSpPr>
        <p:spPr>
          <a:xfrm>
            <a:off x="169400" y="3374525"/>
            <a:ext cx="8739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200">
                <a:solidFill>
                  <a:schemeClr val="lt1"/>
                </a:solidFill>
                <a:latin typeface="Montserrat Medium"/>
                <a:ea typeface="Montserrat Medium"/>
                <a:cs typeface="Montserrat Medium"/>
                <a:sym typeface="Montserrat Medium"/>
              </a:rPr>
              <a:t>Wilhelmina Randtke, Nikki Canon-Rech, Kevin Reagan</a:t>
            </a:r>
            <a:endParaRPr sz="600">
              <a:latin typeface="Nunito"/>
              <a:ea typeface="Nunito"/>
              <a:cs typeface="Nunito"/>
              <a:sym typeface="Nunito"/>
            </a:endParaRPr>
          </a:p>
        </p:txBody>
      </p:sp>
      <p:sp>
        <p:nvSpPr>
          <p:cNvPr id="163" name="Google Shape;163;p26"/>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6">
            <a:hlinkClick r:id="rId3"/>
          </p:cNvPr>
          <p:cNvPicPr preferRelativeResize="0"/>
          <p:nvPr/>
        </p:nvPicPr>
        <p:blipFill>
          <a:blip r:embed="rId4">
            <a:alphaModFix/>
          </a:blip>
          <a:stretch>
            <a:fillRect/>
          </a:stretch>
        </p:blipFill>
        <p:spPr>
          <a:xfrm>
            <a:off x="8416575" y="4889000"/>
            <a:ext cx="727425" cy="254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Abstract</a:t>
            </a:r>
            <a:endParaRPr/>
          </a:p>
        </p:txBody>
      </p:sp>
      <p:sp>
        <p:nvSpPr>
          <p:cNvPr id="71" name="Google Shape;71;p1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Search engines tout retrieval augmented generation (RAG) as the future of search.  There are popular and academic interests in generative artificial intelligence (AI), and how it can enable new methods of research. RAG provides a way to mitigate AI misinformation and improve results. RAG also raises ethical, commercial, and legal issues that information professionals must address. AI-generated misinformation is subject to consumer protection regulations, though Section 230 protections provide immunity from externally generated, website-hosted misinformation. For instance, Meta is not liable for harmful medical information that users produce on Facebook and Instagram, though Meta would be responsible for harmful medical information it produces. Similarly, copyright law affects RAG differently than traditional search, with implications for library collections and scholarly communication. This presentation explores how RAG impacts academic libraries and the research process:</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Challenges in evaluating AI-generated information</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Implications for information literacy instruction</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Effects on collection development and resource licensing</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Potential changes to scholarly publishing models</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Ethical considerations for library-provided AI tools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 sz="1100">
                <a:solidFill>
                  <a:schemeClr val="dk1"/>
                </a:solidFill>
                <a:latin typeface="Arial"/>
                <a:ea typeface="Arial"/>
                <a:cs typeface="Arial"/>
                <a:sym typeface="Arial"/>
              </a:rPr>
              <a:t>This presentation examines how centralized corporate control of AI technology influences academic research and library services. By understanding these issues, librarians can better advocate for responsible AI use in academic settings and guide researchers in navigating this evolving landscape.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490250" y="1912275"/>
            <a:ext cx="8073000" cy="13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4020"/>
              <a:t>Retrieval Augmented Generation (RAG)</a:t>
            </a:r>
            <a:endParaRPr sz="4020"/>
          </a:p>
        </p:txBody>
      </p:sp>
      <p:sp>
        <p:nvSpPr>
          <p:cNvPr id="77" name="Google Shape;77;p15"/>
          <p:cNvSpPr txBox="1"/>
          <p:nvPr>
            <p:ph idx="4294967295" type="body"/>
          </p:nvPr>
        </p:nvSpPr>
        <p:spPr>
          <a:xfrm>
            <a:off x="457200" y="3444625"/>
            <a:ext cx="8229600" cy="11244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lang="en"/>
              <a:t>= incorporate search results into a generative AI response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490250" y="1912275"/>
            <a:ext cx="8073000" cy="13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4020"/>
              <a:t>RAG solves common problems with generative AI</a:t>
            </a:r>
            <a:endParaRPr sz="40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457200" y="445025"/>
            <a:ext cx="3038100" cy="208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Misinformation:  Generative AI makes things up</a:t>
            </a:r>
            <a:endParaRPr/>
          </a:p>
        </p:txBody>
      </p:sp>
      <p:pic>
        <p:nvPicPr>
          <p:cNvPr id="88" name="Google Shape;88;p17"/>
          <p:cNvPicPr preferRelativeResize="0"/>
          <p:nvPr/>
        </p:nvPicPr>
        <p:blipFill>
          <a:blip r:embed="rId3">
            <a:alphaModFix/>
          </a:blip>
          <a:stretch>
            <a:fillRect/>
          </a:stretch>
        </p:blipFill>
        <p:spPr>
          <a:xfrm>
            <a:off x="3583925" y="49650"/>
            <a:ext cx="5560074" cy="5560074"/>
          </a:xfrm>
          <a:prstGeom prst="rect">
            <a:avLst/>
          </a:prstGeom>
          <a:noFill/>
          <a:ln>
            <a:noFill/>
          </a:ln>
        </p:spPr>
      </p:pic>
      <p:sp>
        <p:nvSpPr>
          <p:cNvPr id="89" name="Google Shape;89;p17"/>
          <p:cNvSpPr txBox="1"/>
          <p:nvPr>
            <p:ph type="title"/>
          </p:nvPr>
        </p:nvSpPr>
        <p:spPr>
          <a:xfrm>
            <a:off x="545825" y="2845800"/>
            <a:ext cx="3038100" cy="208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RAG can compare against real world info</a:t>
            </a:r>
            <a:endParaRPr/>
          </a:p>
        </p:txBody>
      </p:sp>
      <p:sp>
        <p:nvSpPr>
          <p:cNvPr id="90" name="Google Shape;90;p17"/>
          <p:cNvSpPr txBox="1"/>
          <p:nvPr/>
        </p:nvSpPr>
        <p:spPr>
          <a:xfrm>
            <a:off x="7197025" y="4605875"/>
            <a:ext cx="1991100" cy="48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chemeClr val="lt1"/>
                </a:solidFill>
                <a:latin typeface="Nunito"/>
                <a:ea typeface="Nunito"/>
                <a:cs typeface="Nunito"/>
                <a:sym typeface="Nunito"/>
              </a:rPr>
              <a:t>Image: https://commons.wikimedia.org/wiki/File:AI_generated_woman_with_extra_legs.jpg   licensed CC-SA-4.0 by Mikko Paananen</a:t>
            </a:r>
            <a:endParaRPr sz="600">
              <a:solidFill>
                <a:schemeClr val="lt1"/>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 on high training costs</a:t>
            </a:r>
            <a:endParaRPr/>
          </a:p>
        </p:txBody>
      </p:sp>
      <p:sp>
        <p:nvSpPr>
          <p:cNvPr id="96" name="Google Shape;96;p18"/>
          <p:cNvSpPr txBox="1"/>
          <p:nvPr>
            <p:ph idx="1" type="body"/>
          </p:nvPr>
        </p:nvSpPr>
        <p:spPr>
          <a:xfrm>
            <a:off x="457200" y="1152475"/>
            <a:ext cx="6884400" cy="3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GPT = Generative </a:t>
            </a:r>
            <a:r>
              <a:rPr b="1" lang="en">
                <a:solidFill>
                  <a:srgbClr val="980000"/>
                </a:solidFill>
              </a:rPr>
              <a:t>Pre-trained</a:t>
            </a:r>
            <a:r>
              <a:rPr lang="en"/>
              <a:t> Transformer</a:t>
            </a:r>
            <a:endParaRPr/>
          </a:p>
          <a:p>
            <a:pPr indent="0" lvl="0" marL="0" rtl="0" algn="l">
              <a:spcBef>
                <a:spcPts val="1200"/>
              </a:spcBef>
              <a:spcAft>
                <a:spcPts val="0"/>
              </a:spcAft>
              <a:buNone/>
            </a:pPr>
            <a:r>
              <a:rPr lang="en"/>
              <a:t>Training is expensive</a:t>
            </a:r>
            <a:endParaRPr/>
          </a:p>
          <a:p>
            <a:pPr indent="-342900" lvl="0" marL="457200" rtl="0" algn="l">
              <a:spcBef>
                <a:spcPts val="1200"/>
              </a:spcBef>
              <a:spcAft>
                <a:spcPts val="0"/>
              </a:spcAft>
              <a:buSzPts val="1800"/>
              <a:buChar char="●"/>
            </a:pPr>
            <a:r>
              <a:rPr lang="en"/>
              <a:t>GPT 3 training cost = over $12 million</a:t>
            </a:r>
            <a:endParaRPr/>
          </a:p>
          <a:p>
            <a:pPr indent="-342900" lvl="0" marL="457200" rtl="0" algn="l">
              <a:spcBef>
                <a:spcPts val="0"/>
              </a:spcBef>
              <a:spcAft>
                <a:spcPts val="0"/>
              </a:spcAft>
              <a:buSzPts val="1800"/>
              <a:buChar char="●"/>
            </a:pPr>
            <a:r>
              <a:rPr lang="en"/>
              <a:t>Hugging Face’s BLOOM training cost = around $10 million</a:t>
            </a:r>
            <a:endParaRPr/>
          </a:p>
          <a:p>
            <a:pPr indent="0" lvl="0" marL="0" rtl="0" algn="l">
              <a:spcBef>
                <a:spcPts val="1200"/>
              </a:spcBef>
              <a:spcAft>
                <a:spcPts val="0"/>
              </a:spcAft>
              <a:buNone/>
            </a:pPr>
            <a:r>
              <a:rPr lang="en"/>
              <a:t>Training requires specialized hardware:</a:t>
            </a:r>
            <a:endParaRPr/>
          </a:p>
          <a:p>
            <a:pPr indent="-342900" lvl="0" marL="457200" rtl="0" algn="l">
              <a:spcBef>
                <a:spcPts val="1200"/>
              </a:spcBef>
              <a:spcAft>
                <a:spcPts val="0"/>
              </a:spcAft>
              <a:buSzPts val="1800"/>
              <a:buChar char="●"/>
            </a:pPr>
            <a:r>
              <a:rPr lang="en"/>
              <a:t>Training GPT4 took 10,000 NVIDIA chips.  (fancy, specialized, more than consumer grade chips)</a:t>
            </a:r>
            <a:endParaRPr/>
          </a:p>
          <a:p>
            <a:pPr indent="0" lvl="0" marL="0" rtl="0" algn="l">
              <a:spcBef>
                <a:spcPts val="1200"/>
              </a:spcBef>
              <a:spcAft>
                <a:spcPts val="1200"/>
              </a:spcAft>
              <a:buNone/>
            </a:pPr>
            <a:r>
              <a:rPr lang="en"/>
              <a:t>Experts oversee the training process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457200" y="445025"/>
            <a:ext cx="4114800" cy="112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Problem:  Outdated Training Data</a:t>
            </a:r>
            <a:endParaRPr/>
          </a:p>
        </p:txBody>
      </p:sp>
      <p:pic>
        <p:nvPicPr>
          <p:cNvPr id="102" name="Google Shape;102;p19"/>
          <p:cNvPicPr preferRelativeResize="0"/>
          <p:nvPr/>
        </p:nvPicPr>
        <p:blipFill>
          <a:blip r:embed="rId3">
            <a:alphaModFix/>
          </a:blip>
          <a:stretch>
            <a:fillRect/>
          </a:stretch>
        </p:blipFill>
        <p:spPr>
          <a:xfrm>
            <a:off x="5423391" y="2571750"/>
            <a:ext cx="3720610" cy="2525350"/>
          </a:xfrm>
          <a:prstGeom prst="rect">
            <a:avLst/>
          </a:prstGeom>
          <a:noFill/>
          <a:ln>
            <a:noFill/>
          </a:ln>
        </p:spPr>
      </p:pic>
      <p:pic>
        <p:nvPicPr>
          <p:cNvPr id="103" name="Google Shape;103;p19"/>
          <p:cNvPicPr preferRelativeResize="0"/>
          <p:nvPr/>
        </p:nvPicPr>
        <p:blipFill rotWithShape="1">
          <a:blip r:embed="rId4">
            <a:alphaModFix/>
          </a:blip>
          <a:srcRect b="4278" l="0" r="0" t="0"/>
          <a:stretch/>
        </p:blipFill>
        <p:spPr>
          <a:xfrm>
            <a:off x="5423400" y="0"/>
            <a:ext cx="3720600" cy="2671049"/>
          </a:xfrm>
          <a:prstGeom prst="rect">
            <a:avLst/>
          </a:prstGeom>
          <a:noFill/>
          <a:ln>
            <a:noFill/>
          </a:ln>
        </p:spPr>
      </p:pic>
      <p:sp>
        <p:nvSpPr>
          <p:cNvPr id="104" name="Google Shape;104;p19"/>
          <p:cNvSpPr txBox="1"/>
          <p:nvPr>
            <p:ph idx="1" type="body"/>
          </p:nvPr>
        </p:nvSpPr>
        <p:spPr>
          <a:xfrm>
            <a:off x="457200" y="1570925"/>
            <a:ext cx="4770900" cy="170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Huge cost for one training round for a large language model (LLM)</a:t>
            </a:r>
            <a:endParaRPr/>
          </a:p>
          <a:p>
            <a:pPr indent="0" lvl="0" marL="0" rtl="0" algn="l">
              <a:spcBef>
                <a:spcPts val="1200"/>
              </a:spcBef>
              <a:spcAft>
                <a:spcPts val="1200"/>
              </a:spcAft>
              <a:buNone/>
            </a:pPr>
            <a:r>
              <a:rPr lang="en"/>
              <a:t>→ If info is out of date, welp, you can’t retrain it every day.</a:t>
            </a:r>
            <a:endParaRPr/>
          </a:p>
        </p:txBody>
      </p:sp>
      <p:sp>
        <p:nvSpPr>
          <p:cNvPr id="105" name="Google Shape;105;p19"/>
          <p:cNvSpPr txBox="1"/>
          <p:nvPr>
            <p:ph type="title"/>
          </p:nvPr>
        </p:nvSpPr>
        <p:spPr>
          <a:xfrm>
            <a:off x="517225" y="3400175"/>
            <a:ext cx="4114800" cy="112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RAG can compare to up-to-date sources</a:t>
            </a:r>
            <a:endParaRPr/>
          </a:p>
        </p:txBody>
      </p:sp>
      <p:sp>
        <p:nvSpPr>
          <p:cNvPr id="106" name="Google Shape;106;p19"/>
          <p:cNvSpPr txBox="1"/>
          <p:nvPr/>
        </p:nvSpPr>
        <p:spPr>
          <a:xfrm>
            <a:off x="5423525" y="0"/>
            <a:ext cx="3720600" cy="193800"/>
          </a:xfrm>
          <a:prstGeom prst="rect">
            <a:avLst/>
          </a:prstGeom>
          <a:noFill/>
          <a:ln>
            <a:noFill/>
          </a:ln>
        </p:spPr>
        <p:txBody>
          <a:bodyPr anchorCtr="0" anchor="t" bIns="91425" lIns="91425" spcFirstLastPara="1" rIns="91425" wrap="square" tIns="9125">
            <a:spAutoFit/>
          </a:bodyPr>
          <a:lstStyle/>
          <a:p>
            <a:pPr indent="0" lvl="0" marL="0" rtl="0" algn="l">
              <a:spcBef>
                <a:spcPts val="0"/>
              </a:spcBef>
              <a:spcAft>
                <a:spcPts val="0"/>
              </a:spcAft>
              <a:buNone/>
            </a:pPr>
            <a:r>
              <a:rPr lang="en" sz="600">
                <a:solidFill>
                  <a:schemeClr val="lt1"/>
                </a:solidFill>
                <a:latin typeface="Nunito"/>
                <a:ea typeface="Nunito"/>
                <a:cs typeface="Nunito"/>
                <a:sym typeface="Nunito"/>
              </a:rPr>
              <a:t>Image:  https://commons.wikimedia.org/wiki/File:Kurzschluss_12V20A.jpg licensed CC-SA-3.0 by MdE</a:t>
            </a:r>
            <a:endParaRPr sz="600">
              <a:solidFill>
                <a:schemeClr val="lt1"/>
              </a:solidFill>
              <a:latin typeface="Nunito"/>
              <a:ea typeface="Nunito"/>
              <a:cs typeface="Nunito"/>
              <a:sym typeface="Nunito"/>
            </a:endParaRPr>
          </a:p>
        </p:txBody>
      </p:sp>
      <p:sp>
        <p:nvSpPr>
          <p:cNvPr id="107" name="Google Shape;107;p19"/>
          <p:cNvSpPr txBox="1"/>
          <p:nvPr/>
        </p:nvSpPr>
        <p:spPr>
          <a:xfrm>
            <a:off x="5423525" y="4987900"/>
            <a:ext cx="3807600" cy="771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500">
                <a:solidFill>
                  <a:schemeClr val="lt1"/>
                </a:solidFill>
                <a:latin typeface="Nunito"/>
                <a:ea typeface="Nunito"/>
                <a:cs typeface="Nunito"/>
                <a:sym typeface="Nunito"/>
              </a:rPr>
              <a:t>Image: https://commons.wikimedia.org/wiki/File:MEGWARE.CLIC.jpg licensed CC-SA-2.0 by MEGWARE Computer GmbH</a:t>
            </a:r>
            <a:endParaRPr sz="500">
              <a:solidFill>
                <a:schemeClr val="lt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rotWithShape="1">
          <a:blip r:embed="rId3">
            <a:alphaModFix/>
          </a:blip>
          <a:srcRect b="0" l="12856" r="13925" t="0"/>
          <a:stretch/>
        </p:blipFill>
        <p:spPr>
          <a:xfrm>
            <a:off x="3495200" y="0"/>
            <a:ext cx="5648799" cy="5143500"/>
          </a:xfrm>
          <a:prstGeom prst="rect">
            <a:avLst/>
          </a:prstGeom>
          <a:noFill/>
          <a:ln>
            <a:noFill/>
          </a:ln>
        </p:spPr>
      </p:pic>
      <p:sp>
        <p:nvSpPr>
          <p:cNvPr id="113" name="Google Shape;113;p20"/>
          <p:cNvSpPr txBox="1"/>
          <p:nvPr>
            <p:ph type="title"/>
          </p:nvPr>
        </p:nvSpPr>
        <p:spPr>
          <a:xfrm>
            <a:off x="363300" y="292625"/>
            <a:ext cx="3032400" cy="1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Problem:  Outdated Training Data</a:t>
            </a:r>
            <a:endParaRPr sz="2220"/>
          </a:p>
        </p:txBody>
      </p:sp>
      <p:sp>
        <p:nvSpPr>
          <p:cNvPr id="114" name="Google Shape;114;p20"/>
          <p:cNvSpPr txBox="1"/>
          <p:nvPr>
            <p:ph idx="1" type="body"/>
          </p:nvPr>
        </p:nvSpPr>
        <p:spPr>
          <a:xfrm>
            <a:off x="418700" y="1116375"/>
            <a:ext cx="2938500" cy="236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Application development requires some amount of stability.</a:t>
            </a:r>
            <a:endParaRPr/>
          </a:p>
          <a:p>
            <a:pPr indent="0" lvl="0" marL="0" rtl="0" algn="l">
              <a:spcBef>
                <a:spcPts val="1200"/>
              </a:spcBef>
              <a:spcAft>
                <a:spcPts val="1200"/>
              </a:spcAft>
              <a:buNone/>
            </a:pPr>
            <a:r>
              <a:rPr lang="en"/>
              <a:t>→ Predictability may outweigh out of date info in a software process</a:t>
            </a:r>
            <a:endParaRPr/>
          </a:p>
        </p:txBody>
      </p:sp>
      <p:sp>
        <p:nvSpPr>
          <p:cNvPr id="115" name="Google Shape;115;p20"/>
          <p:cNvSpPr txBox="1"/>
          <p:nvPr>
            <p:ph type="title"/>
          </p:nvPr>
        </p:nvSpPr>
        <p:spPr>
          <a:xfrm>
            <a:off x="457200" y="3558975"/>
            <a:ext cx="3032400" cy="112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RAG updates info without changing software behavior</a:t>
            </a:r>
            <a:endParaRPr sz="2420"/>
          </a:p>
        </p:txBody>
      </p:sp>
      <p:sp>
        <p:nvSpPr>
          <p:cNvPr id="116" name="Google Shape;116;p20"/>
          <p:cNvSpPr txBox="1"/>
          <p:nvPr/>
        </p:nvSpPr>
        <p:spPr>
          <a:xfrm>
            <a:off x="3495200" y="4861725"/>
            <a:ext cx="56487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lt1"/>
                </a:solidFill>
                <a:latin typeface="Nunito"/>
                <a:ea typeface="Nunito"/>
                <a:cs typeface="Nunito"/>
                <a:sym typeface="Nunito"/>
              </a:rPr>
              <a:t>Image: https://commons.wikimedia.org/wiki/File:Water_drop_001.jpg licensed CC-BY-2.0 by José Manuel Suárez</a:t>
            </a:r>
            <a:endParaRPr sz="700">
              <a:solidFill>
                <a:schemeClr val="lt1"/>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408100" y="445025"/>
            <a:ext cx="3580500" cy="123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t>Problem</a:t>
            </a:r>
            <a:r>
              <a:rPr lang="en" sz="2700"/>
              <a:t>: Most AI tools are generalist</a:t>
            </a:r>
            <a:endParaRPr sz="2700"/>
          </a:p>
        </p:txBody>
      </p:sp>
      <p:pic>
        <p:nvPicPr>
          <p:cNvPr id="122" name="Google Shape;122;p21"/>
          <p:cNvPicPr preferRelativeResize="0"/>
          <p:nvPr/>
        </p:nvPicPr>
        <p:blipFill rotWithShape="1">
          <a:blip r:embed="rId3">
            <a:alphaModFix/>
          </a:blip>
          <a:srcRect b="0" l="32736" r="16097" t="0"/>
          <a:stretch/>
        </p:blipFill>
        <p:spPr>
          <a:xfrm>
            <a:off x="4094413" y="-407750"/>
            <a:ext cx="5049576" cy="5551251"/>
          </a:xfrm>
          <a:prstGeom prst="rect">
            <a:avLst/>
          </a:prstGeom>
          <a:noFill/>
          <a:ln>
            <a:noFill/>
          </a:ln>
        </p:spPr>
      </p:pic>
      <p:sp>
        <p:nvSpPr>
          <p:cNvPr id="123" name="Google Shape;123;p21"/>
          <p:cNvSpPr txBox="1"/>
          <p:nvPr>
            <p:ph idx="1" type="body"/>
          </p:nvPr>
        </p:nvSpPr>
        <p:spPr>
          <a:xfrm>
            <a:off x="408000" y="1462975"/>
            <a:ext cx="3580500" cy="227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High training costs mean only a handful of very large tech companies are training models, and training infrequently.</a:t>
            </a:r>
            <a:endParaRPr/>
          </a:p>
          <a:p>
            <a:pPr indent="0" lvl="0" marL="0" rtl="0" algn="l">
              <a:spcBef>
                <a:spcPts val="1200"/>
              </a:spcBef>
              <a:spcAft>
                <a:spcPts val="1200"/>
              </a:spcAft>
              <a:buNone/>
            </a:pPr>
            <a:r>
              <a:rPr lang="en"/>
              <a:t>→ Practically everything is built on an API for the same few tools</a:t>
            </a:r>
            <a:endParaRPr/>
          </a:p>
        </p:txBody>
      </p:sp>
      <p:sp>
        <p:nvSpPr>
          <p:cNvPr id="124" name="Google Shape;124;p21"/>
          <p:cNvSpPr txBox="1"/>
          <p:nvPr>
            <p:ph type="title"/>
          </p:nvPr>
        </p:nvSpPr>
        <p:spPr>
          <a:xfrm>
            <a:off x="408000" y="3823675"/>
            <a:ext cx="3580500" cy="1233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t>RAG brings in domain specific info</a:t>
            </a:r>
            <a:endParaRPr sz="2700"/>
          </a:p>
        </p:txBody>
      </p:sp>
      <p:sp>
        <p:nvSpPr>
          <p:cNvPr id="125" name="Google Shape;125;p21"/>
          <p:cNvSpPr txBox="1"/>
          <p:nvPr/>
        </p:nvSpPr>
        <p:spPr>
          <a:xfrm>
            <a:off x="4094400" y="-70250"/>
            <a:ext cx="50496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lt1"/>
                </a:solidFill>
                <a:latin typeface="Nunito"/>
                <a:ea typeface="Nunito"/>
                <a:cs typeface="Nunito"/>
                <a:sym typeface="Nunito"/>
              </a:rPr>
              <a:t>Image: https://commons.wikimedia.org/wiki/File:Exponential_Collatz_Fractal.png licensed as CC0 by Hugo Spinelli</a:t>
            </a:r>
            <a:endParaRPr sz="700">
              <a:solidFill>
                <a:schemeClr val="lt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