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Lato"/>
      <p:regular r:id="rId20"/>
      <p:bold r:id="rId21"/>
      <p:italic r:id="rId22"/>
      <p:boldItalic r:id="rId23"/>
    </p:embeddedFont>
    <p:embeddedFont>
      <p:font typeface="Lato Black"/>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LatoBlack-bold.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116828b56f8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116828b56f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c17213652b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c17213652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 Go more in depth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2176f384c_2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2176f384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 R: Skip if needed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17213652b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c17213652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 one presenting; informational only)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c17213652b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c17213652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 one presenting; informational only)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c17213652b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c1721365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116828b56f8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116828b56f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c17213652b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c17213652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c17213652b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c17213652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put there a quote from the introduction section of the ACRL Framework.  The Framework is a response to more voluminous, and less reliable online information.  That was in the context of human written information with lots of pressure from algorithms.  It’s been decades now that content online is written for search engine optimization and engagement rather than truth, and essentially written for algorithms.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generative artificial intelligence, that’s a natural extension of past online information trends.  For a website with unvetted content written for search engines, in the past that’s been done by content farms with paid bloggers abroad or underemployed people in the US doing low paid writing gigs.  In the future, that will include chatbot generated content on blogs, on websites, and coming out of the chatbot.  The source of the content doesn’t matter super much.  In the past, we had people writing for algorithms and engagement rather than truth, and going forward we will have people and artificial intelligence writing for algorithms and engagement rather than truth.  The ACRL Framework was designed to teach research in this current information ecosystem.  The ACRL Framework has been around since 2016, there are lots of polished lesson plans out there, and they either already cover or can be easily </a:t>
            </a:r>
            <a:r>
              <a:rPr lang="en-US"/>
              <a:t>adapted</a:t>
            </a:r>
            <a:r>
              <a:rPr lang="en-US"/>
              <a:t> to </a:t>
            </a:r>
            <a:r>
              <a:rPr lang="en-US"/>
              <a:t>artificial</a:t>
            </a:r>
            <a:r>
              <a:rPr lang="en-US"/>
              <a:t> intelligence.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c2176f384c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c2176f384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c17213652b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c17213652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c2176f384c_2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c2176f384c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 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c17213652b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c17213652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(Kevin)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c17213652b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c17213652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citations on these.  And there is a “References” slide at the end of the presentation!  Here are 3 sample </a:t>
            </a:r>
            <a:r>
              <a:rPr lang="en-US"/>
              <a:t>lessons</a:t>
            </a:r>
            <a:r>
              <a:rPr lang="en-US"/>
              <a:t> you can pull up and use to teach artificial intelligence.  These lesson plans were designed to teach either the frame “research as strategic exploration” or “research as inquiry”.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we have search tools comparison.  Who here has taught a lesson where you have students use two different search engines to research the same topic?  It’s pretty common - compare two search engines; compare a search engine and a database like academic search complete.  With chatbots, that same lesson plan can be adapted to also ask a chatbot.  Or, where a chatbot has been added to a search engine, such as Bing CoPilot, students can compare searching </a:t>
            </a:r>
            <a:r>
              <a:rPr lang="en-US"/>
              <a:t>with</a:t>
            </a:r>
            <a:r>
              <a:rPr lang="en-US"/>
              <a:t> and without the chatbot.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lesson is a lesson plan about teaching database and search engine techniques, adapted to prompt engineering.  The lesson plan is to use an analogy to shooting pool.  With a database or search engine, you would run the search, then your search results come in and you skim them and then tweak the search to get better results.  Searching a strategic exploration.  Similarly, with a chatbot and with prompt engineering, it is not just once and you are done.  Instead, you </a:t>
            </a:r>
            <a:r>
              <a:rPr lang="en-US"/>
              <a:t>would prompt, then review the results, then change your prompt to get better results closer to what you need.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Third lesson explores the tendency of generative artificial intelligence to hallucinate, or make things up.  Students a given citations to 2 sources.  One is a hallucinated source made up by artificial intelligence.  The other is a real citation.  Students have to research to find out which source really exists.  Students break into groups, determine which is real, then share their findings.  This can start a discussion about retrieving papers and source material from authoritative sources.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85800" y="645946"/>
            <a:ext cx="7772400" cy="1102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3600"/>
              <a:buFont typeface="Lato"/>
              <a:buNone/>
              <a:defRPr b="1" i="0" sz="3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
          <p:cNvSpPr txBox="1"/>
          <p:nvPr>
            <p:ph idx="1" type="subTitle"/>
          </p:nvPr>
        </p:nvSpPr>
        <p:spPr>
          <a:xfrm>
            <a:off x="1371600" y="1785004"/>
            <a:ext cx="6400800" cy="1314300"/>
          </a:xfrm>
          <a:prstGeom prst="rect">
            <a:avLst/>
          </a:prstGeom>
          <a:noFill/>
          <a:ln>
            <a:noFill/>
          </a:ln>
        </p:spPr>
        <p:txBody>
          <a:bodyPr anchorCtr="0" anchor="t" bIns="45700" lIns="91425" spcFirstLastPara="1" rIns="91425" wrap="square" tIns="45700">
            <a:noAutofit/>
          </a:bodyPr>
          <a:lstStyle>
            <a:lvl1pPr lvl="0" marR="0" rtl="0" algn="ctr">
              <a:spcBef>
                <a:spcPts val="560"/>
              </a:spcBef>
              <a:spcAft>
                <a:spcPts val="0"/>
              </a:spcAft>
              <a:buClr>
                <a:srgbClr val="001344"/>
              </a:buClr>
              <a:buSzPts val="2800"/>
              <a:buFont typeface="Arial"/>
              <a:buNone/>
              <a:defRPr b="0" i="0" sz="2800" u="none" cap="none" strike="noStrike">
                <a:solidFill>
                  <a:srgbClr val="001344"/>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pic>
        <p:nvPicPr>
          <p:cNvPr id="11" name="Google Shape;11;p2"/>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 name="Shape 12"/>
        <p:cNvGrpSpPr/>
        <p:nvPr/>
      </p:nvGrpSpPr>
      <p:grpSpPr>
        <a:xfrm>
          <a:off x="0" y="0"/>
          <a:ext cx="0" cy="0"/>
          <a:chOff x="0" y="0"/>
          <a:chExt cx="0" cy="0"/>
        </a:xfrm>
      </p:grpSpPr>
      <p:sp>
        <p:nvSpPr>
          <p:cNvPr id="13" name="Google Shape;13;p3"/>
          <p:cNvSpPr txBox="1"/>
          <p:nvPr>
            <p:ph type="title"/>
          </p:nvPr>
        </p:nvSpPr>
        <p:spPr>
          <a:xfrm>
            <a:off x="457200" y="500063"/>
            <a:ext cx="8229600" cy="940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2600"/>
              <a:buFont typeface="Lato"/>
              <a:buNone/>
              <a:defRPr b="1" i="0" sz="2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
          <p:cNvSpPr txBox="1"/>
          <p:nvPr>
            <p:ph idx="1" type="body"/>
          </p:nvPr>
        </p:nvSpPr>
        <p:spPr>
          <a:xfrm>
            <a:off x="457200" y="1646636"/>
            <a:ext cx="8229600" cy="31206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A99260"/>
              </a:buClr>
              <a:buSzPts val="2000"/>
              <a:buFont typeface="Noto Sans Symbols"/>
              <a:buChar char="▪"/>
              <a:defRPr b="1" i="0" sz="2000" u="none" cap="none" strike="noStrike">
                <a:solidFill>
                  <a:srgbClr val="001344"/>
                </a:solidFill>
                <a:latin typeface="Lato Black"/>
                <a:ea typeface="Lato Black"/>
                <a:cs typeface="Lato Black"/>
                <a:sym typeface="Lato Black"/>
              </a:defRPr>
            </a:lvl1pPr>
            <a:lvl2pPr indent="-314325" lvl="1" marL="914400" marR="0" rtl="0" algn="l">
              <a:spcBef>
                <a:spcPts val="360"/>
              </a:spcBef>
              <a:spcAft>
                <a:spcPts val="0"/>
              </a:spcAft>
              <a:buClr>
                <a:srgbClr val="A99260"/>
              </a:buClr>
              <a:buSzPts val="135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A99260"/>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A99260"/>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A99260"/>
              </a:buClr>
              <a:buSzPts val="1800"/>
              <a:buFont typeface="Noto Sans Symbols"/>
              <a:buChar char="▪"/>
              <a:defRPr b="0" i="0" sz="1800" u="none" cap="none" strike="noStrike">
                <a:solidFill>
                  <a:srgbClr val="001344"/>
                </a:solidFill>
                <a:latin typeface="Lato"/>
                <a:ea typeface="Lato"/>
                <a:cs typeface="Lato"/>
                <a:sym typeface="La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5" name="Google Shape;15;p3"/>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 name="Shape 16"/>
        <p:cNvGrpSpPr/>
        <p:nvPr/>
      </p:nvGrpSpPr>
      <p:grpSpPr>
        <a:xfrm>
          <a:off x="0" y="0"/>
          <a:ext cx="0" cy="0"/>
          <a:chOff x="0" y="0"/>
          <a:chExt cx="0" cy="0"/>
        </a:xfrm>
      </p:grpSpPr>
      <p:sp>
        <p:nvSpPr>
          <p:cNvPr id="17" name="Google Shape;17;p4"/>
          <p:cNvSpPr txBox="1"/>
          <p:nvPr>
            <p:ph idx="1" type="body"/>
          </p:nvPr>
        </p:nvSpPr>
        <p:spPr>
          <a:xfrm>
            <a:off x="457200" y="1543049"/>
            <a:ext cx="4038600" cy="33945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p4"/>
          <p:cNvSpPr txBox="1"/>
          <p:nvPr>
            <p:ph idx="2" type="body"/>
          </p:nvPr>
        </p:nvSpPr>
        <p:spPr>
          <a:xfrm>
            <a:off x="4648200" y="1543049"/>
            <a:ext cx="4038600" cy="33945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4"/>
          <p:cNvSpPr txBox="1"/>
          <p:nvPr>
            <p:ph type="title"/>
          </p:nvPr>
        </p:nvSpPr>
        <p:spPr>
          <a:xfrm>
            <a:off x="457200" y="500063"/>
            <a:ext cx="8229600" cy="940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2600"/>
              <a:buFont typeface="Lato"/>
              <a:buNone/>
              <a:defRPr b="1" i="0" sz="2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 name="Google Shape;20;p4"/>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1" name="Shape 21"/>
        <p:cNvGrpSpPr/>
        <p:nvPr/>
      </p:nvGrpSpPr>
      <p:grpSpPr>
        <a:xfrm>
          <a:off x="0" y="0"/>
          <a:ext cx="0" cy="0"/>
          <a:chOff x="0" y="0"/>
          <a:chExt cx="0" cy="0"/>
        </a:xfrm>
      </p:grpSpPr>
      <p:sp>
        <p:nvSpPr>
          <p:cNvPr id="22" name="Google Shape;22;p5"/>
          <p:cNvSpPr txBox="1"/>
          <p:nvPr>
            <p:ph idx="1" type="body"/>
          </p:nvPr>
        </p:nvSpPr>
        <p:spPr>
          <a:xfrm>
            <a:off x="457200" y="1494234"/>
            <a:ext cx="4040100" cy="4797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001344"/>
              </a:buClr>
              <a:buSzPts val="2000"/>
              <a:buFont typeface="Arial"/>
              <a:buNone/>
              <a:defRPr b="1" i="0" sz="2000" u="none" cap="none" strike="noStrike">
                <a:solidFill>
                  <a:srgbClr val="001344"/>
                </a:solidFill>
                <a:latin typeface="Lato"/>
                <a:ea typeface="Lato"/>
                <a:cs typeface="Lato"/>
                <a:sym typeface="Lato"/>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3" name="Google Shape;23;p5"/>
          <p:cNvSpPr txBox="1"/>
          <p:nvPr>
            <p:ph idx="2" type="body"/>
          </p:nvPr>
        </p:nvSpPr>
        <p:spPr>
          <a:xfrm>
            <a:off x="457200" y="1974055"/>
            <a:ext cx="4040100" cy="29634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4" name="Google Shape;24;p5"/>
          <p:cNvSpPr txBox="1"/>
          <p:nvPr>
            <p:ph idx="3" type="body"/>
          </p:nvPr>
        </p:nvSpPr>
        <p:spPr>
          <a:xfrm>
            <a:off x="4645030" y="1494234"/>
            <a:ext cx="4041900" cy="4797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001344"/>
              </a:buClr>
              <a:buSzPts val="2000"/>
              <a:buFont typeface="Arial"/>
              <a:buNone/>
              <a:defRPr b="1" i="0" sz="2000" u="none" cap="none" strike="noStrike">
                <a:solidFill>
                  <a:srgbClr val="001344"/>
                </a:solidFill>
                <a:latin typeface="Lato"/>
                <a:ea typeface="Lato"/>
                <a:cs typeface="Lato"/>
                <a:sym typeface="Lato"/>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5" name="Google Shape;25;p5"/>
          <p:cNvSpPr txBox="1"/>
          <p:nvPr>
            <p:ph idx="4" type="body"/>
          </p:nvPr>
        </p:nvSpPr>
        <p:spPr>
          <a:xfrm>
            <a:off x="4645030" y="1974055"/>
            <a:ext cx="4041900" cy="29634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1pPr>
            <a:lvl2pPr indent="-342900" lvl="1" marL="9144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2pPr>
            <a:lvl3pPr indent="-342900" lvl="2" marL="13716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3pPr>
            <a:lvl4pPr indent="-342900" lvl="3" marL="18288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4pPr>
            <a:lvl5pPr indent="-342900" lvl="4" marL="2286000" marR="0" rtl="0" algn="l">
              <a:spcBef>
                <a:spcPts val="360"/>
              </a:spcBef>
              <a:spcAft>
                <a:spcPts val="0"/>
              </a:spcAft>
              <a:buClr>
                <a:srgbClr val="D9AC63"/>
              </a:buClr>
              <a:buSzPts val="1800"/>
              <a:buFont typeface="Noto Sans Symbols"/>
              <a:buChar char="▪"/>
              <a:defRPr b="0" i="0" sz="1800" u="none" cap="none" strike="noStrike">
                <a:solidFill>
                  <a:srgbClr val="001344"/>
                </a:solidFill>
                <a:latin typeface="Lato"/>
                <a:ea typeface="Lato"/>
                <a:cs typeface="Lato"/>
                <a:sym typeface="Lato"/>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6" name="Google Shape;26;p5"/>
          <p:cNvSpPr txBox="1"/>
          <p:nvPr>
            <p:ph type="title"/>
          </p:nvPr>
        </p:nvSpPr>
        <p:spPr>
          <a:xfrm>
            <a:off x="457200" y="500063"/>
            <a:ext cx="8229600" cy="940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2600"/>
              <a:buFont typeface="Lato"/>
              <a:buNone/>
              <a:defRPr b="1" i="0" sz="2600" u="none" cap="none" strike="noStrike">
                <a:solidFill>
                  <a:schemeClr val="l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7" name="Google Shape;27;p5"/>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 name="Shape 28"/>
        <p:cNvGrpSpPr/>
        <p:nvPr/>
      </p:nvGrpSpPr>
      <p:grpSpPr>
        <a:xfrm>
          <a:off x="0" y="0"/>
          <a:ext cx="0" cy="0"/>
          <a:chOff x="0" y="0"/>
          <a:chExt cx="0" cy="0"/>
        </a:xfrm>
      </p:grpSpPr>
      <p:sp>
        <p:nvSpPr>
          <p:cNvPr id="29" name="Google Shape;29;p6"/>
          <p:cNvSpPr txBox="1"/>
          <p:nvPr>
            <p:ph type="title"/>
          </p:nvPr>
        </p:nvSpPr>
        <p:spPr>
          <a:xfrm>
            <a:off x="457205" y="1484947"/>
            <a:ext cx="3008400" cy="8715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001344"/>
              </a:buClr>
              <a:buSzPts val="2600"/>
              <a:buFont typeface="Lato"/>
              <a:buNone/>
              <a:defRPr b="1" i="0" sz="2600" u="none" cap="none" strike="noStrike">
                <a:solidFill>
                  <a:srgbClr val="001344"/>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6"/>
          <p:cNvSpPr txBox="1"/>
          <p:nvPr>
            <p:ph idx="1" type="body"/>
          </p:nvPr>
        </p:nvSpPr>
        <p:spPr>
          <a:xfrm>
            <a:off x="3575050" y="1484950"/>
            <a:ext cx="5111700" cy="34992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1pPr>
            <a:lvl2pPr indent="-355600" lvl="1" marL="9144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2pPr>
            <a:lvl3pPr indent="-355600" lvl="2" marL="13716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3pPr>
            <a:lvl4pPr indent="-355600" lvl="3" marL="18288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4pPr>
            <a:lvl5pPr indent="-355600" lvl="4" marL="2286000" marR="0" rtl="0" algn="l">
              <a:spcBef>
                <a:spcPts val="400"/>
              </a:spcBef>
              <a:spcAft>
                <a:spcPts val="0"/>
              </a:spcAft>
              <a:buClr>
                <a:srgbClr val="D9AC63"/>
              </a:buClr>
              <a:buSzPts val="2000"/>
              <a:buFont typeface="Noto Sans Symbols"/>
              <a:buChar char="▪"/>
              <a:defRPr b="0" i="0" sz="2000" u="none" cap="none" strike="noStrike">
                <a:solidFill>
                  <a:srgbClr val="001344"/>
                </a:solidFill>
                <a:latin typeface="Lato"/>
                <a:ea typeface="Lato"/>
                <a:cs typeface="Lato"/>
                <a:sym typeface="La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Google Shape;31;p6"/>
          <p:cNvSpPr txBox="1"/>
          <p:nvPr>
            <p:ph idx="2" type="body"/>
          </p:nvPr>
        </p:nvSpPr>
        <p:spPr>
          <a:xfrm>
            <a:off x="457205" y="2356488"/>
            <a:ext cx="3008400" cy="26277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Clr>
                <a:srgbClr val="001344"/>
              </a:buClr>
              <a:buSzPts val="1800"/>
              <a:buFont typeface="Arial"/>
              <a:buNone/>
              <a:defRPr b="0" i="0" sz="1800" u="none" cap="none" strike="noStrike">
                <a:solidFill>
                  <a:srgbClr val="001344"/>
                </a:solidFill>
                <a:latin typeface="Lato"/>
                <a:ea typeface="Lato"/>
                <a:cs typeface="Lato"/>
                <a:sym typeface="Lato"/>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pic>
        <p:nvPicPr>
          <p:cNvPr id="32" name="Google Shape;32;p6"/>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7"/>
          <p:cNvSpPr txBox="1"/>
          <p:nvPr>
            <p:ph type="title"/>
          </p:nvPr>
        </p:nvSpPr>
        <p:spPr>
          <a:xfrm>
            <a:off x="1792287" y="3922668"/>
            <a:ext cx="5514300" cy="425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001344"/>
              </a:buClr>
              <a:buSzPts val="2000"/>
              <a:buFont typeface="Lato"/>
              <a:buNone/>
              <a:defRPr b="1" i="0" sz="2000" u="none" cap="none" strike="noStrike">
                <a:solidFill>
                  <a:srgbClr val="001344"/>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7"/>
          <p:cNvSpPr/>
          <p:nvPr>
            <p:ph idx="2" type="pic"/>
          </p:nvPr>
        </p:nvSpPr>
        <p:spPr>
          <a:xfrm>
            <a:off x="1792287" y="781798"/>
            <a:ext cx="5514300" cy="3086100"/>
          </a:xfrm>
          <a:prstGeom prst="rect">
            <a:avLst/>
          </a:prstGeom>
          <a:noFill/>
          <a:ln>
            <a:noFill/>
          </a:ln>
        </p:spPr>
      </p:sp>
      <p:sp>
        <p:nvSpPr>
          <p:cNvPr id="36" name="Google Shape;36;p7"/>
          <p:cNvSpPr txBox="1"/>
          <p:nvPr>
            <p:ph idx="1" type="body"/>
          </p:nvPr>
        </p:nvSpPr>
        <p:spPr>
          <a:xfrm>
            <a:off x="1792287" y="4347722"/>
            <a:ext cx="5514300" cy="603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rgbClr val="001344"/>
              </a:buClr>
              <a:buSzPts val="1400"/>
              <a:buFont typeface="Arial"/>
              <a:buNone/>
              <a:defRPr b="0" i="0" sz="1400" u="none" cap="none" strike="noStrike">
                <a:solidFill>
                  <a:srgbClr val="001344"/>
                </a:solidFill>
                <a:latin typeface="Lato"/>
                <a:ea typeface="Lato"/>
                <a:cs typeface="Lato"/>
                <a:sym typeface="Lato"/>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pic>
        <p:nvPicPr>
          <p:cNvPr id="37" name="Google Shape;37;p7"/>
          <p:cNvPicPr preferRelativeResize="0"/>
          <p:nvPr/>
        </p:nvPicPr>
        <p:blipFill rotWithShape="1">
          <a:blip r:embed="rId2">
            <a:alphaModFix/>
          </a:blip>
          <a:srcRect b="0" l="0" r="0" t="0"/>
          <a:stretch/>
        </p:blipFill>
        <p:spPr>
          <a:xfrm>
            <a:off x="6937515" y="0"/>
            <a:ext cx="2206484" cy="5126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8"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5143500"/>
          </a:xfrm>
          <a:prstGeom prst="rect">
            <a:avLst/>
          </a:prstGeom>
          <a:gradFill>
            <a:gsLst>
              <a:gs pos="0">
                <a:srgbClr val="DCE0E3"/>
              </a:gs>
              <a:gs pos="7000">
                <a:srgbClr val="DCE0E3"/>
              </a:gs>
              <a:gs pos="100000">
                <a:schemeClr val="lt1"/>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0" y="512617"/>
            <a:ext cx="9144000" cy="928200"/>
          </a:xfrm>
          <a:prstGeom prst="rect">
            <a:avLst/>
          </a:prstGeom>
          <a:solidFill>
            <a:srgbClr val="0013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1344"/>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huggingface.co/chat/"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pic>
        <p:nvPicPr>
          <p:cNvPr id="43" name="Google Shape;43;p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4" name="Google Shape;44;p9"/>
          <p:cNvSpPr/>
          <p:nvPr/>
        </p:nvSpPr>
        <p:spPr>
          <a:xfrm>
            <a:off x="0" y="2886419"/>
            <a:ext cx="9144000" cy="1963800"/>
          </a:xfrm>
          <a:prstGeom prst="rect">
            <a:avLst/>
          </a:prstGeom>
          <a:solidFill>
            <a:srgbClr val="0013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45" name="Google Shape;45;p9"/>
          <p:cNvPicPr preferRelativeResize="0"/>
          <p:nvPr/>
        </p:nvPicPr>
        <p:blipFill rotWithShape="1">
          <a:blip r:embed="rId4">
            <a:alphaModFix/>
          </a:blip>
          <a:srcRect b="0" l="0" r="0" t="10055"/>
          <a:stretch/>
        </p:blipFill>
        <p:spPr>
          <a:xfrm>
            <a:off x="7409793" y="0"/>
            <a:ext cx="1394153" cy="2115101"/>
          </a:xfrm>
          <a:prstGeom prst="rect">
            <a:avLst/>
          </a:prstGeom>
          <a:noFill/>
          <a:ln>
            <a:noFill/>
          </a:ln>
        </p:spPr>
      </p:pic>
      <p:sp>
        <p:nvSpPr>
          <p:cNvPr id="46" name="Google Shape;46;p9"/>
          <p:cNvSpPr txBox="1"/>
          <p:nvPr/>
        </p:nvSpPr>
        <p:spPr>
          <a:xfrm>
            <a:off x="685800" y="3140500"/>
            <a:ext cx="7772400" cy="899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900">
                <a:solidFill>
                  <a:srgbClr val="FFFFFF"/>
                </a:solidFill>
                <a:latin typeface="Lato Black"/>
                <a:ea typeface="Lato Black"/>
                <a:cs typeface="Lato Black"/>
                <a:sym typeface="Lato Black"/>
              </a:rPr>
              <a:t>Unlikely Collaborators, Uncharted Waters: Toward an AI-Grounded Pedagogy for Information Literacy and the ACRL Framework</a:t>
            </a:r>
            <a:endParaRPr b="1" sz="1900">
              <a:solidFill>
                <a:srgbClr val="FFFFFF"/>
              </a:solidFill>
              <a:latin typeface="Lato Black"/>
              <a:ea typeface="Lato Black"/>
              <a:cs typeface="Lato Black"/>
              <a:sym typeface="Lato Black"/>
            </a:endParaRPr>
          </a:p>
        </p:txBody>
      </p:sp>
      <p:sp>
        <p:nvSpPr>
          <p:cNvPr id="47" name="Google Shape;47;p9"/>
          <p:cNvSpPr txBox="1"/>
          <p:nvPr/>
        </p:nvSpPr>
        <p:spPr>
          <a:xfrm>
            <a:off x="1371600" y="4002470"/>
            <a:ext cx="6400800" cy="601200"/>
          </a:xfrm>
          <a:prstGeom prst="rect">
            <a:avLst/>
          </a:prstGeom>
          <a:noFill/>
          <a:ln>
            <a:noFill/>
          </a:ln>
        </p:spPr>
        <p:txBody>
          <a:bodyPr anchorCtr="0" anchor="t" bIns="45700" lIns="91425" spcFirstLastPara="1" rIns="91425" wrap="square" tIns="45700">
            <a:noAutofit/>
          </a:bodyPr>
          <a:lstStyle/>
          <a:p>
            <a:pPr indent="0" lvl="0" marL="0" rtl="0" algn="ctr">
              <a:spcBef>
                <a:spcPts val="640"/>
              </a:spcBef>
              <a:spcAft>
                <a:spcPts val="0"/>
              </a:spcAft>
              <a:buNone/>
            </a:pPr>
            <a:r>
              <a:rPr b="1" lang="en-US" sz="1200">
                <a:solidFill>
                  <a:srgbClr val="FFFFFF"/>
                </a:solidFill>
                <a:latin typeface="Lato"/>
                <a:ea typeface="Lato"/>
                <a:cs typeface="Lato"/>
                <a:sym typeface="Lato"/>
              </a:rPr>
              <a:t>Kevin Reagan and Wilhelmina Randtke</a:t>
            </a:r>
            <a:endParaRPr b="1" sz="1200">
              <a:solidFill>
                <a:srgbClr val="FFFFFF"/>
              </a:solidFill>
              <a:latin typeface="Lato"/>
              <a:ea typeface="Lato"/>
              <a:cs typeface="Lato"/>
              <a:sym typeface="Lato"/>
            </a:endParaRPr>
          </a:p>
          <a:p>
            <a:pPr indent="0" lvl="0" marL="0" rtl="0" algn="ctr">
              <a:spcBef>
                <a:spcPts val="640"/>
              </a:spcBef>
              <a:spcAft>
                <a:spcPts val="0"/>
              </a:spcAft>
              <a:buNone/>
            </a:pPr>
            <a:r>
              <a:rPr b="1" lang="en-US" sz="1200">
                <a:solidFill>
                  <a:srgbClr val="FFFFFF"/>
                </a:solidFill>
                <a:latin typeface="Lato"/>
                <a:ea typeface="Lato"/>
                <a:cs typeface="Lato"/>
                <a:sym typeface="Lato"/>
              </a:rPr>
              <a:t>Georgia Association for Instructional Technology IT Forum 2024</a:t>
            </a:r>
            <a:endParaRPr b="1" sz="1200">
              <a:solidFill>
                <a:srgbClr val="FFFFFF"/>
              </a:solidFill>
              <a:latin typeface="Lato"/>
              <a:ea typeface="Lato"/>
              <a:cs typeface="Lato"/>
              <a:sym typeface="Lato"/>
            </a:endParaRPr>
          </a:p>
          <a:p>
            <a:pPr indent="0" lvl="0" marL="0" rtl="0" algn="ctr">
              <a:spcBef>
                <a:spcPts val="640"/>
              </a:spcBef>
              <a:spcAft>
                <a:spcPts val="0"/>
              </a:spcAft>
              <a:buNone/>
            </a:pPr>
            <a:r>
              <a:rPr b="1" lang="en-US" sz="1200">
                <a:solidFill>
                  <a:srgbClr val="FFFFFF"/>
                </a:solidFill>
                <a:latin typeface="Lato"/>
                <a:ea typeface="Lato"/>
                <a:cs typeface="Lato"/>
                <a:sym typeface="Lato"/>
              </a:rPr>
              <a:t>March 16, 2024</a:t>
            </a:r>
            <a:endParaRPr b="1" sz="1200">
              <a:solidFill>
                <a:srgbClr val="FFFFFF"/>
              </a:solidFill>
              <a:latin typeface="Lato"/>
              <a:ea typeface="Lato"/>
              <a:cs typeface="Lato"/>
              <a:sym typeface="Lato"/>
            </a:endParaRPr>
          </a:p>
        </p:txBody>
      </p:sp>
      <p:pic>
        <p:nvPicPr>
          <p:cNvPr id="48" name="Google Shape;48;p9"/>
          <p:cNvPicPr preferRelativeResize="0"/>
          <p:nvPr/>
        </p:nvPicPr>
        <p:blipFill>
          <a:blip r:embed="rId5">
            <a:alphaModFix/>
          </a:blip>
          <a:stretch>
            <a:fillRect/>
          </a:stretch>
        </p:blipFill>
        <p:spPr>
          <a:xfrm>
            <a:off x="8449228" y="4850225"/>
            <a:ext cx="694774" cy="244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Scholarship as Conversation &amp; </a:t>
            </a:r>
            <a:endParaRPr sz="2900"/>
          </a:p>
          <a:p>
            <a:pPr indent="0" lvl="0" marL="0" rtl="0" algn="ctr">
              <a:spcBef>
                <a:spcPts val="0"/>
              </a:spcBef>
              <a:spcAft>
                <a:spcPts val="0"/>
              </a:spcAft>
              <a:buNone/>
            </a:pPr>
            <a:r>
              <a:rPr lang="en-US" sz="2900"/>
              <a:t>Information Has Value</a:t>
            </a:r>
            <a:endParaRPr sz="2900"/>
          </a:p>
        </p:txBody>
      </p:sp>
      <p:sp>
        <p:nvSpPr>
          <p:cNvPr id="114" name="Google Shape;114;p18"/>
          <p:cNvSpPr txBox="1"/>
          <p:nvPr>
            <p:ph idx="1" type="subTitle"/>
          </p:nvPr>
        </p:nvSpPr>
        <p:spPr>
          <a:xfrm>
            <a:off x="1371600" y="1784998"/>
            <a:ext cx="7018800" cy="2110800"/>
          </a:xfrm>
          <a:prstGeom prst="rect">
            <a:avLst/>
          </a:prstGeom>
        </p:spPr>
        <p:txBody>
          <a:bodyPr anchorCtr="0" anchor="t" bIns="45700" lIns="91425" spcFirstLastPara="1" rIns="91425" wrap="square" tIns="45700">
            <a:noAutofit/>
          </a:bodyPr>
          <a:lstStyle/>
          <a:p>
            <a:pPr indent="-387350" lvl="0" marL="457200" rtl="0" algn="l">
              <a:spcBef>
                <a:spcPts val="560"/>
              </a:spcBef>
              <a:spcAft>
                <a:spcPts val="0"/>
              </a:spcAft>
              <a:buSzPts val="2500"/>
              <a:buChar char="●"/>
            </a:pPr>
            <a:r>
              <a:rPr lang="en-US" sz="2500"/>
              <a:t>AI Prompt Engineering (Reagan, 2024d)</a:t>
            </a:r>
            <a:endParaRPr sz="2500"/>
          </a:p>
          <a:p>
            <a:pPr indent="-387350" lvl="0" marL="457200" rtl="0" algn="l">
              <a:spcBef>
                <a:spcPts val="0"/>
              </a:spcBef>
              <a:spcAft>
                <a:spcPts val="0"/>
              </a:spcAft>
              <a:buSzPts val="2500"/>
              <a:buChar char="●"/>
            </a:pPr>
            <a:r>
              <a:rPr lang="en-US" sz="2500"/>
              <a:t>Building Confidence in using AI to Generate Citations (Reagan, 2024b)</a:t>
            </a:r>
            <a:endParaRPr sz="2500"/>
          </a:p>
          <a:p>
            <a:pPr indent="-387350" lvl="0" marL="457200" rtl="0" algn="l">
              <a:spcBef>
                <a:spcPts val="0"/>
              </a:spcBef>
              <a:spcAft>
                <a:spcPts val="0"/>
              </a:spcAft>
              <a:buSzPts val="2500"/>
              <a:buChar char="●"/>
            </a:pPr>
            <a:r>
              <a:rPr lang="en-US" sz="2500"/>
              <a:t>AI &amp; Personal Information: An Investigation(Reagan, 2024c) </a:t>
            </a:r>
            <a:endParaRPr sz="2500"/>
          </a:p>
          <a:p>
            <a:pPr indent="0" lvl="0" marL="0" rtl="0" algn="l">
              <a:spcBef>
                <a:spcPts val="560"/>
              </a:spcBef>
              <a:spcAft>
                <a:spcPts val="0"/>
              </a:spcAft>
              <a:buNone/>
            </a:pPr>
            <a:r>
              <a:t/>
            </a:r>
            <a:endParaRPr sz="2500"/>
          </a:p>
        </p:txBody>
      </p:sp>
      <p:pic>
        <p:nvPicPr>
          <p:cNvPr descr="Rie Black Icon Talk.png" id="115" name="Google Shape;115;p18"/>
          <p:cNvPicPr preferRelativeResize="0"/>
          <p:nvPr/>
        </p:nvPicPr>
        <p:blipFill>
          <a:blip r:embed="rId3">
            <a:alphaModFix/>
          </a:blip>
          <a:stretch>
            <a:fillRect/>
          </a:stretch>
        </p:blipFill>
        <p:spPr>
          <a:xfrm>
            <a:off x="6372325" y="2821900"/>
            <a:ext cx="1228825" cy="1228825"/>
          </a:xfrm>
          <a:prstGeom prst="rect">
            <a:avLst/>
          </a:prstGeom>
          <a:noFill/>
          <a:ln>
            <a:noFill/>
          </a:ln>
        </p:spPr>
      </p:pic>
      <p:sp>
        <p:nvSpPr>
          <p:cNvPr id="116" name="Google Shape;116;p18"/>
          <p:cNvSpPr txBox="1"/>
          <p:nvPr/>
        </p:nvSpPr>
        <p:spPr>
          <a:xfrm>
            <a:off x="6372325" y="4150775"/>
            <a:ext cx="1498800" cy="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Riemogerz, Public domain, via Wikimedia Commons</a:t>
            </a:r>
            <a:endParaRPr sz="10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Disclaimer: Digital Divide &amp; AI Divide</a:t>
            </a:r>
            <a:endParaRPr/>
          </a:p>
        </p:txBody>
      </p:sp>
      <p:sp>
        <p:nvSpPr>
          <p:cNvPr id="122" name="Google Shape;122;p19"/>
          <p:cNvSpPr/>
          <p:nvPr/>
        </p:nvSpPr>
        <p:spPr>
          <a:xfrm>
            <a:off x="4814825" y="1786988"/>
            <a:ext cx="3333600" cy="2637600"/>
          </a:xfrm>
          <a:prstGeom prst="mathDivide">
            <a:avLst>
              <a:gd fmla="val 23520" name="adj1"/>
              <a:gd fmla="val 5880" name="adj2"/>
              <a:gd fmla="val 11760" name="adj3"/>
            </a:avLst>
          </a:prstGeom>
          <a:solidFill>
            <a:srgbClr val="001344"/>
          </a:solidFill>
          <a:ln cap="flat" cmpd="sng" w="28575">
            <a:solidFill>
              <a:srgbClr val="D9AC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AI artifiial.png" id="123" name="Google Shape;123;p19"/>
          <p:cNvPicPr preferRelativeResize="0"/>
          <p:nvPr/>
        </p:nvPicPr>
        <p:blipFill>
          <a:blip r:embed="rId3">
            <a:alphaModFix/>
          </a:blip>
          <a:stretch>
            <a:fillRect/>
          </a:stretch>
        </p:blipFill>
        <p:spPr>
          <a:xfrm>
            <a:off x="1331400" y="2061212"/>
            <a:ext cx="2089175" cy="2089175"/>
          </a:xfrm>
          <a:prstGeom prst="rect">
            <a:avLst/>
          </a:prstGeom>
          <a:noFill/>
          <a:ln>
            <a:noFill/>
          </a:ln>
        </p:spPr>
      </p:pic>
      <p:sp>
        <p:nvSpPr>
          <p:cNvPr id="124" name="Google Shape;124;p19"/>
          <p:cNvSpPr txBox="1"/>
          <p:nvPr/>
        </p:nvSpPr>
        <p:spPr>
          <a:xfrm>
            <a:off x="1331400" y="4312350"/>
            <a:ext cx="29727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Alan Turin9, CC BY-SA 4.0 &lt;https://creativecommons.org/licenses/by-sa/4.0&gt;, via Wikimedia Commons</a:t>
            </a:r>
            <a:endParaRPr sz="10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References</a:t>
            </a:r>
            <a:endParaRPr sz="2900"/>
          </a:p>
        </p:txBody>
      </p:sp>
      <p:sp>
        <p:nvSpPr>
          <p:cNvPr id="130" name="Google Shape;130;p20"/>
          <p:cNvSpPr txBox="1"/>
          <p:nvPr>
            <p:ph idx="1" type="subTitle"/>
          </p:nvPr>
        </p:nvSpPr>
        <p:spPr>
          <a:xfrm>
            <a:off x="226300" y="1785000"/>
            <a:ext cx="8709000" cy="3118200"/>
          </a:xfrm>
          <a:prstGeom prst="rect">
            <a:avLst/>
          </a:prstGeom>
        </p:spPr>
        <p:txBody>
          <a:bodyPr anchorCtr="0" anchor="t" bIns="45700" lIns="91425" spcFirstLastPara="1" rIns="91425" wrap="square" tIns="45700">
            <a:noAutofit/>
          </a:bodyPr>
          <a:lstStyle/>
          <a:p>
            <a:pPr indent="-295275" lvl="0" marL="457200" rtl="0" algn="l">
              <a:spcBef>
                <a:spcPts val="560"/>
              </a:spcBef>
              <a:spcAft>
                <a:spcPts val="0"/>
              </a:spcAft>
              <a:buSzPts val="1050"/>
              <a:buFont typeface="Lato"/>
              <a:buChar char="●"/>
            </a:pPr>
            <a:r>
              <a:rPr lang="en-US" sz="1050">
                <a:latin typeface="Lato"/>
                <a:ea typeface="Lato"/>
                <a:cs typeface="Lato"/>
                <a:sym typeface="Lato"/>
              </a:rPr>
              <a:t>Association of College and Research Libraries (ACRL) (2016). ACRL Framework for information literacy for higher education. Chicago, IL: American Library Association. https://www.ala.org/acrl/sites/ala.org.acrl/files/content/issues/infolit/framework1.pdf </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Bell, M. and Talboom, L. (2023).  More Than Just Algorithms:  A Machine Learning Club for Information Specialists.  In The Rise of AI:  Implications and Applications of Artificial Intelligence in Academic Libraries (pp. 61-70).  Association of College and Research Libraries.</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Fitzgibbons, M.  (2023).  Concordia University Library, April 2023. Search tools comparison (jigsaw group activity).  ACRL Sandbox.  https://sandbox.acrl.org/library-collection/search-tool-comparison-activity</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Fonseca, T., &amp; King, M. (2000). Incorporating the Internet into Traditional Library Instruction. Computers in Libraries, 20(2), 38.</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Hartman-Caverly, S. (2023). Hidden layer: Intellectual privacy and generative AI.  ACRL Sandbox.  https://sandbox.acrl.org/system/tdf/resources/HiddenLayer_LessonPlan_CCBYSA_HartmanCaverly_2023.pdf</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Hugging Face. (n.d.).  </a:t>
            </a:r>
            <a:r>
              <a:rPr i="1" lang="en-US" sz="1050">
                <a:latin typeface="Lato"/>
                <a:ea typeface="Lato"/>
                <a:cs typeface="Lato"/>
                <a:sym typeface="Lato"/>
              </a:rPr>
              <a:t>HuggingChat</a:t>
            </a:r>
            <a:r>
              <a:rPr lang="en-US" sz="1050">
                <a:latin typeface="Lato"/>
                <a:ea typeface="Lato"/>
                <a:cs typeface="Lato"/>
                <a:sym typeface="Lato"/>
              </a:rPr>
              <a:t>.  Retrieved March 15, 2024 from. https://huggingface.co/chat/ </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Nesbitt, T. and Stilwell, K.  (2023, October 4-6).  AI and the Meta Poster [Conference presentation].  Georgia Library Conference, Athens, GA, United States.  https://www.canva.com/design/DAFtJUH6kXU/IBErazVEjP_thvjN5ZoQOw/view</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Reagan, K.  (2024a). The Unsolved Case of the Hallucination.  https://sandbox.acrl.org https://georgiasouthern.libguides.com/informationliteracyai</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Reagan, K.  (2024b). Building citations with AI. https://georgiasouthern.libguides.com/informationliteracyai</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Reagan, K. (2024c). AI &amp; Personal Information Commodification. https://georgiasouthern.libguides.com/informationliteracyai</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Reagan, K. (2024d).  Engineering AI prompts to develop keywords. https://georgiasouthern.libguides.com/informationliteracyai</a:t>
            </a:r>
            <a:endParaRPr sz="1050">
              <a:latin typeface="Lato"/>
              <a:ea typeface="Lato"/>
              <a:cs typeface="Lato"/>
              <a:sym typeface="Lato"/>
            </a:endParaRPr>
          </a:p>
          <a:p>
            <a:pPr indent="-295275" lvl="0" marL="457200" rtl="0" algn="l">
              <a:spcBef>
                <a:spcPts val="0"/>
              </a:spcBef>
              <a:spcAft>
                <a:spcPts val="0"/>
              </a:spcAft>
              <a:buSzPts val="1050"/>
              <a:buFont typeface="Lato"/>
              <a:buChar char="●"/>
            </a:pPr>
            <a:r>
              <a:rPr lang="en-US" sz="1050">
                <a:latin typeface="Lato"/>
                <a:ea typeface="Lato"/>
                <a:cs typeface="Lato"/>
                <a:sym typeface="Lato"/>
              </a:rPr>
              <a:t>Wheatley, A. and Hervieux, S. (2023). Separating Artificial Intelligence from Science Fiction:  Creating an Academic Library Workshop Series on AI Literacy.  In The Rise of AI:  Implications and Applications of Artificial Intelligence in Academic Libraries (pp. 61-70).  Association of College and Research Libraries.</a:t>
            </a:r>
            <a:endParaRPr sz="105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Continuing the Conversation</a:t>
            </a:r>
            <a:endParaRPr sz="2900"/>
          </a:p>
        </p:txBody>
      </p:sp>
      <p:sp>
        <p:nvSpPr>
          <p:cNvPr id="136" name="Google Shape;136;p21"/>
          <p:cNvSpPr txBox="1"/>
          <p:nvPr>
            <p:ph idx="1" type="subTitle"/>
          </p:nvPr>
        </p:nvSpPr>
        <p:spPr>
          <a:xfrm>
            <a:off x="226300" y="1785000"/>
            <a:ext cx="8709000" cy="31182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a:latin typeface="Lato"/>
                <a:ea typeface="Lato"/>
                <a:cs typeface="Lato"/>
                <a:sym typeface="Lato"/>
              </a:rPr>
              <a:t>We are interested in collecting more lesson plans using the ACRL Framework, which are easily adaptable to teaching artificial intelligence.  If you have any to share, feel free to email us at kreagan@georgiasouthern.edu or wrandtke@georgiasouthern.edu to share.</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42" name="Google Shape;142;p22"/>
          <p:cNvSpPr/>
          <p:nvPr/>
        </p:nvSpPr>
        <p:spPr>
          <a:xfrm>
            <a:off x="0" y="2886419"/>
            <a:ext cx="9144000" cy="1963800"/>
          </a:xfrm>
          <a:prstGeom prst="rect">
            <a:avLst/>
          </a:prstGeom>
          <a:solidFill>
            <a:srgbClr val="0013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143" name="Google Shape;143;p22"/>
          <p:cNvPicPr preferRelativeResize="0"/>
          <p:nvPr/>
        </p:nvPicPr>
        <p:blipFill rotWithShape="1">
          <a:blip r:embed="rId4">
            <a:alphaModFix/>
          </a:blip>
          <a:srcRect b="0" l="0" r="0" t="10055"/>
          <a:stretch/>
        </p:blipFill>
        <p:spPr>
          <a:xfrm>
            <a:off x="7409793" y="0"/>
            <a:ext cx="1394153" cy="2115101"/>
          </a:xfrm>
          <a:prstGeom prst="rect">
            <a:avLst/>
          </a:prstGeom>
          <a:noFill/>
          <a:ln>
            <a:noFill/>
          </a:ln>
        </p:spPr>
      </p:pic>
      <p:sp>
        <p:nvSpPr>
          <p:cNvPr id="144" name="Google Shape;144;p22"/>
          <p:cNvSpPr txBox="1"/>
          <p:nvPr/>
        </p:nvSpPr>
        <p:spPr>
          <a:xfrm>
            <a:off x="685800" y="3140500"/>
            <a:ext cx="7772400" cy="899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900">
                <a:solidFill>
                  <a:srgbClr val="FFFFFF"/>
                </a:solidFill>
                <a:latin typeface="Lato Black"/>
                <a:ea typeface="Lato Black"/>
                <a:cs typeface="Lato Black"/>
                <a:sym typeface="Lato Black"/>
              </a:rPr>
              <a:t>Unlikely Collaborators, Uncharted Waters: Toward an AI-Grounded Pedagogy for Information Literacy and the ACRL Framework</a:t>
            </a:r>
            <a:endParaRPr b="1" sz="1900">
              <a:solidFill>
                <a:srgbClr val="FFFFFF"/>
              </a:solidFill>
              <a:latin typeface="Lato Black"/>
              <a:ea typeface="Lato Black"/>
              <a:cs typeface="Lato Black"/>
              <a:sym typeface="Lato Black"/>
            </a:endParaRPr>
          </a:p>
        </p:txBody>
      </p:sp>
      <p:sp>
        <p:nvSpPr>
          <p:cNvPr id="145" name="Google Shape;145;p22"/>
          <p:cNvSpPr txBox="1"/>
          <p:nvPr/>
        </p:nvSpPr>
        <p:spPr>
          <a:xfrm>
            <a:off x="1371600" y="4002470"/>
            <a:ext cx="6400800" cy="601200"/>
          </a:xfrm>
          <a:prstGeom prst="rect">
            <a:avLst/>
          </a:prstGeom>
          <a:noFill/>
          <a:ln>
            <a:noFill/>
          </a:ln>
        </p:spPr>
        <p:txBody>
          <a:bodyPr anchorCtr="0" anchor="t" bIns="45700" lIns="91425" spcFirstLastPara="1" rIns="91425" wrap="square" tIns="45700">
            <a:noAutofit/>
          </a:bodyPr>
          <a:lstStyle/>
          <a:p>
            <a:pPr indent="0" lvl="0" marL="0" rtl="0" algn="ctr">
              <a:spcBef>
                <a:spcPts val="640"/>
              </a:spcBef>
              <a:spcAft>
                <a:spcPts val="0"/>
              </a:spcAft>
              <a:buNone/>
            </a:pPr>
            <a:r>
              <a:rPr b="1" lang="en-US" sz="1200">
                <a:solidFill>
                  <a:srgbClr val="FFFFFF"/>
                </a:solidFill>
                <a:latin typeface="Lato"/>
                <a:ea typeface="Lato"/>
                <a:cs typeface="Lato"/>
                <a:sym typeface="Lato"/>
              </a:rPr>
              <a:t>Kevin Reagan and Wilhelmina Randtke</a:t>
            </a:r>
            <a:endParaRPr b="1" sz="1200">
              <a:solidFill>
                <a:srgbClr val="FFFFFF"/>
              </a:solidFill>
              <a:latin typeface="Lato"/>
              <a:ea typeface="Lato"/>
              <a:cs typeface="Lato"/>
              <a:sym typeface="Lato"/>
            </a:endParaRPr>
          </a:p>
          <a:p>
            <a:pPr indent="0" lvl="0" marL="0" rtl="0" algn="ctr">
              <a:spcBef>
                <a:spcPts val="640"/>
              </a:spcBef>
              <a:spcAft>
                <a:spcPts val="0"/>
              </a:spcAft>
              <a:buNone/>
            </a:pPr>
            <a:r>
              <a:rPr b="1" lang="en-US" sz="1200">
                <a:solidFill>
                  <a:srgbClr val="FFFFFF"/>
                </a:solidFill>
                <a:latin typeface="Lato"/>
                <a:ea typeface="Lato"/>
                <a:cs typeface="Lato"/>
                <a:sym typeface="Lato"/>
              </a:rPr>
              <a:t>Georgia Association for Instructional Technology IT Forum 2024</a:t>
            </a:r>
            <a:endParaRPr b="1" sz="1200">
              <a:solidFill>
                <a:srgbClr val="FFFFFF"/>
              </a:solidFill>
              <a:latin typeface="Lato"/>
              <a:ea typeface="Lato"/>
              <a:cs typeface="Lato"/>
              <a:sym typeface="Lato"/>
            </a:endParaRPr>
          </a:p>
          <a:p>
            <a:pPr indent="0" lvl="0" marL="0" rtl="0" algn="ctr">
              <a:spcBef>
                <a:spcPts val="640"/>
              </a:spcBef>
              <a:spcAft>
                <a:spcPts val="0"/>
              </a:spcAft>
              <a:buNone/>
            </a:pPr>
            <a:r>
              <a:rPr b="1" lang="en-US" sz="1200">
                <a:solidFill>
                  <a:srgbClr val="FFFFFF"/>
                </a:solidFill>
                <a:latin typeface="Lato"/>
                <a:ea typeface="Lato"/>
                <a:cs typeface="Lato"/>
                <a:sym typeface="Lato"/>
              </a:rPr>
              <a:t>March 16, 2024</a:t>
            </a:r>
            <a:endParaRPr b="1" sz="1200">
              <a:solidFill>
                <a:srgbClr val="FFFFFF"/>
              </a:solidFill>
              <a:latin typeface="Lato"/>
              <a:ea typeface="Lato"/>
              <a:cs typeface="Lato"/>
              <a:sym typeface="Lato"/>
            </a:endParaRPr>
          </a:p>
        </p:txBody>
      </p:sp>
      <p:pic>
        <p:nvPicPr>
          <p:cNvPr id="146" name="Google Shape;146;p22"/>
          <p:cNvPicPr preferRelativeResize="0"/>
          <p:nvPr/>
        </p:nvPicPr>
        <p:blipFill>
          <a:blip r:embed="rId5">
            <a:alphaModFix/>
          </a:blip>
          <a:stretch>
            <a:fillRect/>
          </a:stretch>
        </p:blipFill>
        <p:spPr>
          <a:xfrm>
            <a:off x="8449228" y="4850225"/>
            <a:ext cx="694774" cy="244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Abstract</a:t>
            </a:r>
            <a:endParaRPr/>
          </a:p>
        </p:txBody>
      </p:sp>
      <p:sp>
        <p:nvSpPr>
          <p:cNvPr id="54" name="Google Shape;54;p10"/>
          <p:cNvSpPr txBox="1"/>
          <p:nvPr>
            <p:ph idx="1" type="subTitle"/>
          </p:nvPr>
        </p:nvSpPr>
        <p:spPr>
          <a:xfrm>
            <a:off x="1371600" y="1785004"/>
            <a:ext cx="6400800" cy="1314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500">
                <a:solidFill>
                  <a:schemeClr val="dk1"/>
                </a:solidFill>
                <a:latin typeface="Lato"/>
                <a:ea typeface="Lato"/>
                <a:cs typeface="Lato"/>
                <a:sym typeface="Lato"/>
              </a:rPr>
              <a:t>Librarians are positioned to lead in teaching how to use AI.  We show examples of exercises which teach how to use AI as part of the research process, with a focus on classroom exercises compatible with library instruction sessions, and we are organizing our classroom exercises around the ACRL Framework. </a:t>
            </a:r>
            <a:endParaRPr sz="25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ctrTitle"/>
          </p:nvPr>
        </p:nvSpPr>
        <p:spPr>
          <a:xfrm>
            <a:off x="685800" y="477675"/>
            <a:ext cx="7772400" cy="9183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Introducing the ACRL Framework for Information Literacy in Higher Education</a:t>
            </a:r>
            <a:endParaRPr sz="2900"/>
          </a:p>
        </p:txBody>
      </p:sp>
      <p:sp>
        <p:nvSpPr>
          <p:cNvPr id="60" name="Google Shape;60;p11"/>
          <p:cNvSpPr txBox="1"/>
          <p:nvPr>
            <p:ph idx="1" type="subTitle"/>
          </p:nvPr>
        </p:nvSpPr>
        <p:spPr>
          <a:xfrm>
            <a:off x="1371600" y="1785001"/>
            <a:ext cx="6400800" cy="9183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Char char="●"/>
            </a:pPr>
            <a:r>
              <a:rPr lang="en-US"/>
              <a:t>Predecesor: Information Literacy Competency Standards for Higher Education  (2000)</a:t>
            </a:r>
            <a:endParaRPr/>
          </a:p>
          <a:p>
            <a:pPr indent="-406400" lvl="0" marL="457200" rtl="0" algn="l">
              <a:spcBef>
                <a:spcPts val="0"/>
              </a:spcBef>
              <a:spcAft>
                <a:spcPts val="0"/>
              </a:spcAft>
              <a:buSzPts val="2800"/>
              <a:buChar char="●"/>
            </a:pPr>
            <a:r>
              <a:rPr lang="en-US"/>
              <a:t>Adopted in 2016 </a:t>
            </a:r>
            <a:endParaRPr/>
          </a:p>
          <a:p>
            <a:pPr indent="-406400" lvl="0" marL="457200" rtl="0" algn="l">
              <a:spcBef>
                <a:spcPts val="0"/>
              </a:spcBef>
              <a:spcAft>
                <a:spcPts val="0"/>
              </a:spcAft>
              <a:buSzPts val="2800"/>
              <a:buChar char="●"/>
            </a:pPr>
            <a:r>
              <a:rPr lang="en-US"/>
              <a:t>Set up dispositions for students: information literacy as a process </a:t>
            </a:r>
            <a:endParaRPr/>
          </a:p>
        </p:txBody>
      </p:sp>
      <p:pic>
        <p:nvPicPr>
          <p:cNvPr descr="Info black.png" id="61" name="Google Shape;61;p11"/>
          <p:cNvPicPr preferRelativeResize="0"/>
          <p:nvPr/>
        </p:nvPicPr>
        <p:blipFill>
          <a:blip r:embed="rId3">
            <a:alphaModFix/>
          </a:blip>
          <a:stretch>
            <a:fillRect/>
          </a:stretch>
        </p:blipFill>
        <p:spPr>
          <a:xfrm>
            <a:off x="7342150" y="2041775"/>
            <a:ext cx="1134250" cy="1134250"/>
          </a:xfrm>
          <a:prstGeom prst="rect">
            <a:avLst/>
          </a:prstGeom>
          <a:noFill/>
          <a:ln>
            <a:noFill/>
          </a:ln>
        </p:spPr>
      </p:pic>
      <p:sp>
        <p:nvSpPr>
          <p:cNvPr id="62" name="Google Shape;62;p11"/>
          <p:cNvSpPr txBox="1"/>
          <p:nvPr/>
        </p:nvSpPr>
        <p:spPr>
          <a:xfrm>
            <a:off x="7342150" y="3248975"/>
            <a:ext cx="1297800" cy="9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DJ Palyeado, CC BY-SA 4.0 &lt;https://creativecommons.org/licenses/by-sa/4.0&gt;, via Wikimedia Commons</a:t>
            </a:r>
            <a:endParaRPr sz="10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Misinformation, content farms, and artificial intelligence</a:t>
            </a:r>
            <a:endParaRPr sz="2900"/>
          </a:p>
        </p:txBody>
      </p:sp>
      <p:sp>
        <p:nvSpPr>
          <p:cNvPr id="68" name="Google Shape;68;p12"/>
          <p:cNvSpPr txBox="1"/>
          <p:nvPr>
            <p:ph idx="1" type="subTitle"/>
          </p:nvPr>
        </p:nvSpPr>
        <p:spPr>
          <a:xfrm>
            <a:off x="226300" y="1734900"/>
            <a:ext cx="4650900" cy="13143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sz="2000"/>
              <a:t>The ACRL Framework was designed to address voluminous information and misinformation: “[T]he rapidly changing higher education environment, along with the dynamic and often uncertain information ecosystem in which all of us work and live, require new attention to be focused on foundational ideas about that ecosystem.” (ACRL, 2016, 7).</a:t>
            </a:r>
            <a:endParaRPr sz="2000"/>
          </a:p>
        </p:txBody>
      </p:sp>
      <p:pic>
        <p:nvPicPr>
          <p:cNvPr descr="File:Fake News - Computer Screen Reading Fake News.jpg" id="69" name="Google Shape;69;p12"/>
          <p:cNvPicPr preferRelativeResize="0"/>
          <p:nvPr/>
        </p:nvPicPr>
        <p:blipFill>
          <a:blip r:embed="rId3">
            <a:alphaModFix/>
          </a:blip>
          <a:stretch>
            <a:fillRect/>
          </a:stretch>
        </p:blipFill>
        <p:spPr>
          <a:xfrm>
            <a:off x="6163825" y="1734900"/>
            <a:ext cx="2294376" cy="1835500"/>
          </a:xfrm>
          <a:prstGeom prst="rect">
            <a:avLst/>
          </a:prstGeom>
          <a:noFill/>
          <a:ln>
            <a:noFill/>
          </a:ln>
        </p:spPr>
      </p:pic>
      <p:sp>
        <p:nvSpPr>
          <p:cNvPr id="70" name="Google Shape;70;p12"/>
          <p:cNvSpPr txBox="1"/>
          <p:nvPr/>
        </p:nvSpPr>
        <p:spPr>
          <a:xfrm>
            <a:off x="6179725" y="3793250"/>
            <a:ext cx="2319600" cy="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mikemacmarketing, CC BY 2.0 &lt;https://creativecommons.org/licenses/by/2.0&gt;, via Wikimedia Commons</a:t>
            </a:r>
            <a:endParaRPr sz="10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The ACRL Framework</a:t>
            </a:r>
            <a:endParaRPr sz="2900"/>
          </a:p>
        </p:txBody>
      </p:sp>
      <p:sp>
        <p:nvSpPr>
          <p:cNvPr id="76" name="Google Shape;76;p13"/>
          <p:cNvSpPr txBox="1"/>
          <p:nvPr>
            <p:ph idx="1" type="subTitle"/>
          </p:nvPr>
        </p:nvSpPr>
        <p:spPr>
          <a:xfrm>
            <a:off x="226300" y="1734900"/>
            <a:ext cx="5084400" cy="13143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rPr lang="en-US" sz="2000"/>
              <a:t>The Frames:</a:t>
            </a:r>
            <a:endParaRPr sz="2000"/>
          </a:p>
          <a:p>
            <a:pPr indent="-355600" lvl="0" marL="457200" rtl="0" algn="l">
              <a:spcBef>
                <a:spcPts val="560"/>
              </a:spcBef>
              <a:spcAft>
                <a:spcPts val="0"/>
              </a:spcAft>
              <a:buSzPts val="2000"/>
              <a:buChar char="●"/>
            </a:pPr>
            <a:r>
              <a:rPr lang="en-US" sz="2000"/>
              <a:t>Authority Is Constructed and Contextual</a:t>
            </a:r>
            <a:endParaRPr sz="2000"/>
          </a:p>
          <a:p>
            <a:pPr indent="-355600" lvl="0" marL="457200" rtl="0" algn="l">
              <a:spcBef>
                <a:spcPts val="0"/>
              </a:spcBef>
              <a:spcAft>
                <a:spcPts val="0"/>
              </a:spcAft>
              <a:buSzPts val="2000"/>
              <a:buChar char="●"/>
            </a:pPr>
            <a:r>
              <a:rPr lang="en-US" sz="2000"/>
              <a:t>Information Creation as a Process</a:t>
            </a:r>
            <a:endParaRPr sz="2000"/>
          </a:p>
          <a:p>
            <a:pPr indent="-355600" lvl="0" marL="457200" rtl="0" algn="l">
              <a:spcBef>
                <a:spcPts val="0"/>
              </a:spcBef>
              <a:spcAft>
                <a:spcPts val="0"/>
              </a:spcAft>
              <a:buSzPts val="2000"/>
              <a:buChar char="●"/>
            </a:pPr>
            <a:r>
              <a:rPr lang="en-US" sz="2000"/>
              <a:t>Information Has Value</a:t>
            </a:r>
            <a:endParaRPr sz="2000"/>
          </a:p>
          <a:p>
            <a:pPr indent="-355600" lvl="0" marL="457200" rtl="0" algn="l">
              <a:spcBef>
                <a:spcPts val="0"/>
              </a:spcBef>
              <a:spcAft>
                <a:spcPts val="0"/>
              </a:spcAft>
              <a:buSzPts val="2000"/>
              <a:buChar char="●"/>
            </a:pPr>
            <a:r>
              <a:rPr lang="en-US" sz="2000"/>
              <a:t>Research as Inquiry</a:t>
            </a:r>
            <a:endParaRPr sz="2000"/>
          </a:p>
          <a:p>
            <a:pPr indent="-355600" lvl="0" marL="457200" rtl="0" algn="l">
              <a:spcBef>
                <a:spcPts val="0"/>
              </a:spcBef>
              <a:spcAft>
                <a:spcPts val="0"/>
              </a:spcAft>
              <a:buSzPts val="2000"/>
              <a:buChar char="●"/>
            </a:pPr>
            <a:r>
              <a:rPr lang="en-US" sz="2000"/>
              <a:t>Scholarship as Conversation</a:t>
            </a:r>
            <a:endParaRPr sz="2000"/>
          </a:p>
          <a:p>
            <a:pPr indent="-355600" lvl="0" marL="457200" rtl="0" algn="l">
              <a:spcBef>
                <a:spcPts val="0"/>
              </a:spcBef>
              <a:spcAft>
                <a:spcPts val="0"/>
              </a:spcAft>
              <a:buSzPts val="2000"/>
              <a:buChar char="●"/>
            </a:pPr>
            <a:r>
              <a:rPr lang="en-US" sz="2000"/>
              <a:t>Searching as Strategic Exploration</a:t>
            </a:r>
            <a:endParaRPr sz="2000"/>
          </a:p>
        </p:txBody>
      </p:sp>
      <p:pic>
        <p:nvPicPr>
          <p:cNvPr descr="File:Information literacy word cloud.png" id="77" name="Google Shape;77;p13"/>
          <p:cNvPicPr preferRelativeResize="0"/>
          <p:nvPr/>
        </p:nvPicPr>
        <p:blipFill>
          <a:blip r:embed="rId3">
            <a:alphaModFix/>
          </a:blip>
          <a:stretch>
            <a:fillRect/>
          </a:stretch>
        </p:blipFill>
        <p:spPr>
          <a:xfrm>
            <a:off x="5167375" y="1996575"/>
            <a:ext cx="3542242" cy="1779975"/>
          </a:xfrm>
          <a:prstGeom prst="rect">
            <a:avLst/>
          </a:prstGeom>
          <a:noFill/>
          <a:ln>
            <a:noFill/>
          </a:ln>
        </p:spPr>
      </p:pic>
      <p:sp>
        <p:nvSpPr>
          <p:cNvPr id="78" name="Google Shape;78;p13"/>
          <p:cNvSpPr txBox="1"/>
          <p:nvPr/>
        </p:nvSpPr>
        <p:spPr>
          <a:xfrm>
            <a:off x="5310700" y="4019350"/>
            <a:ext cx="24375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WordArt.com, CC0, via Wikimedia Commons</a:t>
            </a:r>
            <a:endParaRPr sz="10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Strategies for teaching artificial intelligence in the classroom</a:t>
            </a:r>
            <a:endParaRPr sz="2900"/>
          </a:p>
        </p:txBody>
      </p:sp>
      <p:sp>
        <p:nvSpPr>
          <p:cNvPr id="84" name="Google Shape;84;p14"/>
          <p:cNvSpPr txBox="1"/>
          <p:nvPr>
            <p:ph idx="1" type="subTitle"/>
          </p:nvPr>
        </p:nvSpPr>
        <p:spPr>
          <a:xfrm>
            <a:off x="685800" y="1768271"/>
            <a:ext cx="6400800" cy="2596500"/>
          </a:xfrm>
          <a:prstGeom prst="rect">
            <a:avLst/>
          </a:prstGeom>
        </p:spPr>
        <p:txBody>
          <a:bodyPr anchorCtr="0" anchor="t" bIns="45700" lIns="91425" spcFirstLastPara="1" rIns="91425" wrap="square" tIns="45700">
            <a:noAutofit/>
          </a:bodyPr>
          <a:lstStyle/>
          <a:p>
            <a:pPr indent="-387350" lvl="0" marL="457200" rtl="0" algn="l">
              <a:spcBef>
                <a:spcPts val="560"/>
              </a:spcBef>
              <a:spcAft>
                <a:spcPts val="0"/>
              </a:spcAft>
              <a:buSzPts val="2500"/>
              <a:buFont typeface="Lato"/>
              <a:buAutoNum type="arabicPeriod"/>
            </a:pPr>
            <a:r>
              <a:rPr lang="en-US" sz="2500">
                <a:latin typeface="Lato"/>
                <a:ea typeface="Lato"/>
                <a:cs typeface="Lato"/>
                <a:sym typeface="Lato"/>
              </a:rPr>
              <a:t>Acceptance:</a:t>
            </a:r>
            <a:r>
              <a:rPr lang="en-US" sz="2500">
                <a:latin typeface="Lato"/>
                <a:ea typeface="Lato"/>
                <a:cs typeface="Lato"/>
                <a:sym typeface="Lato"/>
              </a:rPr>
              <a:t> AI is here to stay  </a:t>
            </a:r>
            <a:endParaRPr sz="2500">
              <a:latin typeface="Lato"/>
              <a:ea typeface="Lato"/>
              <a:cs typeface="Lato"/>
              <a:sym typeface="Lato"/>
            </a:endParaRPr>
          </a:p>
          <a:p>
            <a:pPr indent="-387350" lvl="0" marL="457200" rtl="0" algn="l">
              <a:spcBef>
                <a:spcPts val="0"/>
              </a:spcBef>
              <a:spcAft>
                <a:spcPts val="0"/>
              </a:spcAft>
              <a:buSzPts val="2500"/>
              <a:buFont typeface="Lato"/>
              <a:buAutoNum type="arabicPeriod"/>
            </a:pPr>
            <a:r>
              <a:rPr lang="en-US" sz="2500">
                <a:latin typeface="Lato"/>
                <a:ea typeface="Lato"/>
                <a:cs typeface="Lato"/>
                <a:sym typeface="Lato"/>
              </a:rPr>
              <a:t>Identify why and how students are likely to use AI in your classroom </a:t>
            </a:r>
            <a:endParaRPr sz="2500">
              <a:latin typeface="Lato"/>
              <a:ea typeface="Lato"/>
              <a:cs typeface="Lato"/>
              <a:sym typeface="Lato"/>
            </a:endParaRPr>
          </a:p>
          <a:p>
            <a:pPr indent="-387350" lvl="0" marL="457200" rtl="0" algn="l">
              <a:spcBef>
                <a:spcPts val="0"/>
              </a:spcBef>
              <a:spcAft>
                <a:spcPts val="0"/>
              </a:spcAft>
              <a:buSzPts val="2500"/>
              <a:buFont typeface="Lato"/>
              <a:buAutoNum type="arabicPeriod"/>
            </a:pPr>
            <a:r>
              <a:rPr lang="en-US" sz="2500">
                <a:latin typeface="Lato"/>
                <a:ea typeface="Lato"/>
                <a:cs typeface="Lato"/>
                <a:sym typeface="Lato"/>
              </a:rPr>
              <a:t>Deploy active learning activities to encourage the ethical use of AI </a:t>
            </a:r>
            <a:endParaRPr sz="2500">
              <a:latin typeface="Lato"/>
              <a:ea typeface="Lato"/>
              <a:cs typeface="Lato"/>
              <a:sym typeface="Lato"/>
            </a:endParaRPr>
          </a:p>
          <a:p>
            <a:pPr indent="-387350" lvl="0" marL="457200" rtl="0" algn="l">
              <a:spcBef>
                <a:spcPts val="0"/>
              </a:spcBef>
              <a:spcAft>
                <a:spcPts val="0"/>
              </a:spcAft>
              <a:buSzPts val="2500"/>
              <a:buFont typeface="Lato"/>
              <a:buAutoNum type="arabicPeriod"/>
            </a:pPr>
            <a:r>
              <a:rPr lang="en-US" sz="2500">
                <a:latin typeface="Lato"/>
                <a:ea typeface="Lato"/>
                <a:cs typeface="Lato"/>
                <a:sym typeface="Lato"/>
              </a:rPr>
              <a:t>Use HuggingChat: Does not require login</a:t>
            </a:r>
            <a:endParaRPr sz="2500">
              <a:latin typeface="Lato"/>
              <a:ea typeface="Lato"/>
              <a:cs typeface="Lato"/>
              <a:sym typeface="Lato"/>
            </a:endParaRPr>
          </a:p>
        </p:txBody>
      </p:sp>
      <p:pic>
        <p:nvPicPr>
          <p:cNvPr descr="Icon Computer connection - RWiC.png" id="85" name="Google Shape;85;p14"/>
          <p:cNvPicPr preferRelativeResize="0"/>
          <p:nvPr/>
        </p:nvPicPr>
        <p:blipFill>
          <a:blip r:embed="rId3">
            <a:alphaModFix/>
          </a:blip>
          <a:stretch>
            <a:fillRect/>
          </a:stretch>
        </p:blipFill>
        <p:spPr>
          <a:xfrm>
            <a:off x="7283450" y="1918000"/>
            <a:ext cx="1354900" cy="1307500"/>
          </a:xfrm>
          <a:prstGeom prst="rect">
            <a:avLst/>
          </a:prstGeom>
          <a:noFill/>
          <a:ln>
            <a:noFill/>
          </a:ln>
        </p:spPr>
      </p:pic>
      <p:sp>
        <p:nvSpPr>
          <p:cNvPr id="86" name="Google Shape;86;p14"/>
          <p:cNvSpPr txBox="1"/>
          <p:nvPr/>
        </p:nvSpPr>
        <p:spPr>
          <a:xfrm>
            <a:off x="7318550" y="3441550"/>
            <a:ext cx="1331400" cy="7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Mam'Gobozi Design Factory (MDF), CC BY-SA 4.0 &lt;https://creativecommons.org/licenses/by-sa/4.0&gt;, via Wikimedia Commons</a:t>
            </a:r>
            <a:endParaRPr sz="10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ctrTitle"/>
          </p:nvPr>
        </p:nvSpPr>
        <p:spPr>
          <a:xfrm>
            <a:off x="685800" y="645946"/>
            <a:ext cx="7772400" cy="11025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Hugging Chat</a:t>
            </a:r>
            <a:endParaRPr/>
          </a:p>
        </p:txBody>
      </p:sp>
      <p:pic>
        <p:nvPicPr>
          <p:cNvPr id="92" name="Google Shape;92;p15">
            <a:hlinkClick r:id="rId3"/>
          </p:cNvPr>
          <p:cNvPicPr preferRelativeResize="0"/>
          <p:nvPr/>
        </p:nvPicPr>
        <p:blipFill>
          <a:blip r:embed="rId4">
            <a:alphaModFix/>
          </a:blip>
          <a:stretch>
            <a:fillRect/>
          </a:stretch>
        </p:blipFill>
        <p:spPr>
          <a:xfrm>
            <a:off x="1456675" y="1642400"/>
            <a:ext cx="6230652" cy="33710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Authority is Constructed &amp; Contextual &amp; Information Creation as a Process</a:t>
            </a:r>
            <a:endParaRPr sz="2900"/>
          </a:p>
        </p:txBody>
      </p:sp>
      <p:sp>
        <p:nvSpPr>
          <p:cNvPr id="98" name="Google Shape;98;p16"/>
          <p:cNvSpPr txBox="1"/>
          <p:nvPr>
            <p:ph idx="1" type="subTitle"/>
          </p:nvPr>
        </p:nvSpPr>
        <p:spPr>
          <a:xfrm>
            <a:off x="616975" y="1641175"/>
            <a:ext cx="8356800" cy="3262200"/>
          </a:xfrm>
          <a:prstGeom prst="rect">
            <a:avLst/>
          </a:prstGeom>
        </p:spPr>
        <p:txBody>
          <a:bodyPr anchorCtr="0" anchor="t" bIns="45700" lIns="91425" spcFirstLastPara="1" rIns="91425" wrap="square" tIns="45700">
            <a:noAutofit/>
          </a:bodyPr>
          <a:lstStyle/>
          <a:p>
            <a:pPr indent="-387350" lvl="0" marL="457200" rtl="0" algn="l">
              <a:spcBef>
                <a:spcPts val="560"/>
              </a:spcBef>
              <a:spcAft>
                <a:spcPts val="0"/>
              </a:spcAft>
              <a:buSzPts val="2500"/>
              <a:buFont typeface="Lato"/>
              <a:buChar char="●"/>
            </a:pPr>
            <a:r>
              <a:rPr lang="en-US" sz="2500">
                <a:latin typeface="Lato"/>
                <a:ea typeface="Lato"/>
                <a:cs typeface="Lato"/>
                <a:sym typeface="Lato"/>
              </a:rPr>
              <a:t>ROBOT Test: Reliability, objectivity, bias, ownership, &amp; type  (Wheatley &amp; Hervieux, 2023). </a:t>
            </a:r>
            <a:endParaRPr sz="2500">
              <a:latin typeface="Lato"/>
              <a:ea typeface="Lato"/>
              <a:cs typeface="Lato"/>
              <a:sym typeface="Lato"/>
            </a:endParaRPr>
          </a:p>
          <a:p>
            <a:pPr indent="-387350" lvl="0" marL="457200" rtl="0" algn="l">
              <a:spcBef>
                <a:spcPts val="0"/>
              </a:spcBef>
              <a:spcAft>
                <a:spcPts val="0"/>
              </a:spcAft>
              <a:buSzPts val="2500"/>
              <a:buFont typeface="Lato"/>
              <a:buChar char="●"/>
            </a:pPr>
            <a:r>
              <a:rPr lang="en-US" sz="2500">
                <a:latin typeface="Lato"/>
                <a:ea typeface="Lato"/>
                <a:cs typeface="Lato"/>
                <a:sym typeface="Lato"/>
              </a:rPr>
              <a:t>Hidden Layer:  Intellectual Privacy and Generative AI (Hartman-Caverly, 2023).</a:t>
            </a:r>
            <a:endParaRPr sz="2500">
              <a:latin typeface="Lato"/>
              <a:ea typeface="Lato"/>
              <a:cs typeface="Lato"/>
              <a:sym typeface="Lato"/>
            </a:endParaRPr>
          </a:p>
          <a:p>
            <a:pPr indent="-387350" lvl="0" marL="457200" rtl="0" algn="l">
              <a:spcBef>
                <a:spcPts val="0"/>
              </a:spcBef>
              <a:spcAft>
                <a:spcPts val="0"/>
              </a:spcAft>
              <a:buSzPts val="2500"/>
              <a:buFont typeface="Lato"/>
              <a:buChar char="●"/>
            </a:pPr>
            <a:r>
              <a:rPr lang="en-US" sz="2500">
                <a:latin typeface="Lato"/>
                <a:ea typeface="Lato"/>
                <a:cs typeface="Lato"/>
                <a:sym typeface="Lato"/>
              </a:rPr>
              <a:t>Card games to teach how machine learning algorithms work (Bell &amp; Talboom, 2023) </a:t>
            </a:r>
            <a:endParaRPr sz="2500">
              <a:latin typeface="Lato"/>
              <a:ea typeface="Lato"/>
              <a:cs typeface="Lato"/>
              <a:sym typeface="Lato"/>
            </a:endParaRPr>
          </a:p>
        </p:txBody>
      </p:sp>
      <p:pic>
        <p:nvPicPr>
          <p:cNvPr descr="Noun Gears 35041.svg" id="99" name="Google Shape;99;p16"/>
          <p:cNvPicPr preferRelativeResize="0"/>
          <p:nvPr/>
        </p:nvPicPr>
        <p:blipFill>
          <a:blip r:embed="rId3">
            <a:alphaModFix/>
          </a:blip>
          <a:stretch>
            <a:fillRect/>
          </a:stretch>
        </p:blipFill>
        <p:spPr>
          <a:xfrm>
            <a:off x="5617225" y="3763900"/>
            <a:ext cx="1044000" cy="1044000"/>
          </a:xfrm>
          <a:prstGeom prst="rect">
            <a:avLst/>
          </a:prstGeom>
          <a:noFill/>
          <a:ln>
            <a:noFill/>
          </a:ln>
        </p:spPr>
      </p:pic>
      <p:sp>
        <p:nvSpPr>
          <p:cNvPr id="100" name="Google Shape;100;p16"/>
          <p:cNvSpPr txBox="1"/>
          <p:nvPr/>
        </p:nvSpPr>
        <p:spPr>
          <a:xfrm>
            <a:off x="6849625" y="3837200"/>
            <a:ext cx="17586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Rigo Peter, CC BY 4.0 &lt;https://creativecommons.org/licenses/by/4.0&gt;, via Wikimedia Commons</a:t>
            </a:r>
            <a:endParaRPr sz="10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ctrTitle"/>
          </p:nvPr>
        </p:nvSpPr>
        <p:spPr>
          <a:xfrm>
            <a:off x="685800" y="486025"/>
            <a:ext cx="7772400" cy="1044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Searching as Strategic Exploration &amp; </a:t>
            </a:r>
            <a:endParaRPr sz="2900"/>
          </a:p>
          <a:p>
            <a:pPr indent="0" lvl="0" marL="0" rtl="0" algn="ctr">
              <a:spcBef>
                <a:spcPts val="0"/>
              </a:spcBef>
              <a:spcAft>
                <a:spcPts val="0"/>
              </a:spcAft>
              <a:buNone/>
            </a:pPr>
            <a:r>
              <a:rPr lang="en-US" sz="2900"/>
              <a:t>Research as Inquiry</a:t>
            </a:r>
            <a:endParaRPr sz="2900"/>
          </a:p>
        </p:txBody>
      </p:sp>
      <p:sp>
        <p:nvSpPr>
          <p:cNvPr id="106" name="Google Shape;106;p17"/>
          <p:cNvSpPr txBox="1"/>
          <p:nvPr>
            <p:ph idx="1" type="subTitle"/>
          </p:nvPr>
        </p:nvSpPr>
        <p:spPr>
          <a:xfrm>
            <a:off x="80700" y="1751504"/>
            <a:ext cx="6400800" cy="13143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Char char="●"/>
            </a:pPr>
            <a:r>
              <a:rPr lang="en-US"/>
              <a:t>Search tools comparison (Fitzgibbons, 2023).</a:t>
            </a:r>
            <a:endParaRPr/>
          </a:p>
          <a:p>
            <a:pPr indent="-406400" lvl="0" marL="457200" rtl="0" algn="l">
              <a:spcBef>
                <a:spcPts val="0"/>
              </a:spcBef>
              <a:spcAft>
                <a:spcPts val="0"/>
              </a:spcAft>
              <a:buSzPts val="2800"/>
              <a:buChar char="●"/>
            </a:pPr>
            <a:r>
              <a:rPr lang="en-US"/>
              <a:t>Teaching prompt engineering with an analogy to shooting pool (Nesbitt &amp; Stilwell, 2023).</a:t>
            </a:r>
            <a:endParaRPr/>
          </a:p>
          <a:p>
            <a:pPr indent="-406400" lvl="0" marL="457200" rtl="0" algn="l">
              <a:spcBef>
                <a:spcPts val="0"/>
              </a:spcBef>
              <a:spcAft>
                <a:spcPts val="0"/>
              </a:spcAft>
              <a:buSzPts val="2800"/>
              <a:buChar char="●"/>
            </a:pPr>
            <a:r>
              <a:rPr lang="en-US"/>
              <a:t>The Case of the Unsolved Hallucination (Reagan, 2024a).</a:t>
            </a:r>
            <a:endParaRPr/>
          </a:p>
        </p:txBody>
      </p:sp>
      <p:sp>
        <p:nvSpPr>
          <p:cNvPr id="107" name="Google Shape;107;p17"/>
          <p:cNvSpPr txBox="1"/>
          <p:nvPr/>
        </p:nvSpPr>
        <p:spPr>
          <a:xfrm>
            <a:off x="6481475" y="3695450"/>
            <a:ext cx="26031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Artificial intelligence generated images of hands made by Dall-E 2 and featuring hallucinated extra fingers.</a:t>
            </a:r>
            <a:endParaRPr sz="1000">
              <a:latin typeface="Lato"/>
              <a:ea typeface="Lato"/>
              <a:cs typeface="Lato"/>
              <a:sym typeface="Lato"/>
            </a:endParaRPr>
          </a:p>
        </p:txBody>
      </p:sp>
      <p:pic>
        <p:nvPicPr>
          <p:cNvPr id="108" name="Google Shape;108;p17"/>
          <p:cNvPicPr preferRelativeResize="0"/>
          <p:nvPr/>
        </p:nvPicPr>
        <p:blipFill>
          <a:blip r:embed="rId3">
            <a:alphaModFix/>
          </a:blip>
          <a:stretch>
            <a:fillRect/>
          </a:stretch>
        </p:blipFill>
        <p:spPr>
          <a:xfrm>
            <a:off x="6481500" y="1901275"/>
            <a:ext cx="2603175" cy="1735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